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4" r:id="rId7"/>
    <p:sldId id="262" r:id="rId8"/>
    <p:sldId id="283" r:id="rId9"/>
    <p:sldId id="266" r:id="rId10"/>
    <p:sldId id="284" r:id="rId11"/>
    <p:sldId id="267" r:id="rId12"/>
    <p:sldId id="268" r:id="rId13"/>
    <p:sldId id="269" r:id="rId14"/>
    <p:sldId id="270" r:id="rId15"/>
    <p:sldId id="285" r:id="rId16"/>
    <p:sldId id="271" r:id="rId17"/>
    <p:sldId id="272" r:id="rId18"/>
    <p:sldId id="274" r:id="rId19"/>
    <p:sldId id="273"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8A71A7E-6460-4A27-BFC3-8B2F15EBD357}" type="datetimeFigureOut">
              <a:rPr lang="en-US" smtClean="0"/>
              <a:t>10/17/2013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23EACA7-D381-462E-9404-BA999768C19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A71A7E-6460-4A27-BFC3-8B2F15EBD357}"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ACA7-D381-462E-9404-BA999768C1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A71A7E-6460-4A27-BFC3-8B2F15EBD357}" type="datetimeFigureOut">
              <a:rPr lang="en-US" smtClean="0"/>
              <a:t>10/17/2013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EACA7-D381-462E-9404-BA999768C1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8A71A7E-6460-4A27-BFC3-8B2F15EBD357}" type="datetimeFigureOut">
              <a:rPr lang="en-US" smtClean="0"/>
              <a:t>10/17/2013</a:t>
            </a:fld>
            <a:endParaRPr lang="en-US"/>
          </a:p>
        </p:txBody>
      </p:sp>
      <p:sp>
        <p:nvSpPr>
          <p:cNvPr id="9" name="Slide Number Placeholder 8"/>
          <p:cNvSpPr>
            <a:spLocks noGrp="1"/>
          </p:cNvSpPr>
          <p:nvPr>
            <p:ph type="sldNum" sz="quarter" idx="15"/>
          </p:nvPr>
        </p:nvSpPr>
        <p:spPr/>
        <p:txBody>
          <a:bodyPr rtlCol="0"/>
          <a:lstStyle/>
          <a:p>
            <a:fld id="{123EACA7-D381-462E-9404-BA999768C19C}"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8A71A7E-6460-4A27-BFC3-8B2F15EBD357}" type="datetimeFigureOut">
              <a:rPr lang="en-US" smtClean="0"/>
              <a:t>10/17/2013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23EACA7-D381-462E-9404-BA999768C19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8A71A7E-6460-4A27-BFC3-8B2F15EBD357}" type="datetimeFigureOut">
              <a:rPr lang="en-US" smtClean="0"/>
              <a:t>10/17/2013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EACA7-D381-462E-9404-BA999768C19C}"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8A71A7E-6460-4A27-BFC3-8B2F15EBD357}" type="datetimeFigureOut">
              <a:rPr lang="en-US" smtClean="0"/>
              <a:t>10/17/2013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EACA7-D381-462E-9404-BA999768C19C}"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8A71A7E-6460-4A27-BFC3-8B2F15EBD357}" type="datetimeFigureOut">
              <a:rPr lang="en-US" smtClean="0"/>
              <a:t>10/17/2013</a:t>
            </a:fld>
            <a:endParaRPr lang="en-US"/>
          </a:p>
        </p:txBody>
      </p:sp>
      <p:sp>
        <p:nvSpPr>
          <p:cNvPr id="7" name="Slide Number Placeholder 6"/>
          <p:cNvSpPr>
            <a:spLocks noGrp="1"/>
          </p:cNvSpPr>
          <p:nvPr>
            <p:ph type="sldNum" sz="quarter" idx="11"/>
          </p:nvPr>
        </p:nvSpPr>
        <p:spPr/>
        <p:txBody>
          <a:bodyPr rtlCol="0"/>
          <a:lstStyle/>
          <a:p>
            <a:fld id="{123EACA7-D381-462E-9404-BA999768C19C}"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71A7E-6460-4A27-BFC3-8B2F15EBD357}" type="datetimeFigureOut">
              <a:rPr lang="en-US" smtClean="0"/>
              <a:t>10/17/2013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EACA7-D381-462E-9404-BA999768C1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8A71A7E-6460-4A27-BFC3-8B2F15EBD357}" type="datetimeFigureOut">
              <a:rPr lang="en-US" smtClean="0"/>
              <a:t>10/17/2013</a:t>
            </a:fld>
            <a:endParaRPr lang="en-US"/>
          </a:p>
        </p:txBody>
      </p:sp>
      <p:sp>
        <p:nvSpPr>
          <p:cNvPr id="22" name="Slide Number Placeholder 21"/>
          <p:cNvSpPr>
            <a:spLocks noGrp="1"/>
          </p:cNvSpPr>
          <p:nvPr>
            <p:ph type="sldNum" sz="quarter" idx="15"/>
          </p:nvPr>
        </p:nvSpPr>
        <p:spPr/>
        <p:txBody>
          <a:bodyPr rtlCol="0"/>
          <a:lstStyle/>
          <a:p>
            <a:fld id="{123EACA7-D381-462E-9404-BA999768C19C}"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8A71A7E-6460-4A27-BFC3-8B2F15EBD357}" type="datetimeFigureOut">
              <a:rPr lang="en-US" smtClean="0"/>
              <a:t>10/17/2013</a:t>
            </a:fld>
            <a:endParaRPr lang="en-US"/>
          </a:p>
        </p:txBody>
      </p:sp>
      <p:sp>
        <p:nvSpPr>
          <p:cNvPr id="18" name="Slide Number Placeholder 17"/>
          <p:cNvSpPr>
            <a:spLocks noGrp="1"/>
          </p:cNvSpPr>
          <p:nvPr>
            <p:ph type="sldNum" sz="quarter" idx="11"/>
          </p:nvPr>
        </p:nvSpPr>
        <p:spPr/>
        <p:txBody>
          <a:bodyPr rtlCol="0"/>
          <a:lstStyle/>
          <a:p>
            <a:fld id="{123EACA7-D381-462E-9404-BA999768C19C}"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t>Fresno State</a:t>
            </a:r>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L.Burger</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23EACA7-D381-462E-9404-BA999768C1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5326" y="2819400"/>
            <a:ext cx="6477000" cy="1894362"/>
          </a:xfrm>
        </p:spPr>
        <p:txBody>
          <a:bodyPr>
            <a:normAutofit fontScale="90000"/>
          </a:bodyPr>
          <a:lstStyle/>
          <a:p>
            <a:r>
              <a:rPr lang="en-US" dirty="0" smtClean="0"/>
              <a:t>Visual Continued Fractions for </a:t>
            </a:r>
            <a:br>
              <a:rPr lang="en-US" dirty="0" smtClean="0"/>
            </a:br>
            <a:r>
              <a:rPr lang="en-US" dirty="0" smtClean="0"/>
              <a:t>teachers</a:t>
            </a:r>
            <a:r>
              <a:rPr lang="en-US" dirty="0" smtClean="0"/>
              <a:t/>
            </a:r>
            <a:br>
              <a:rPr lang="en-US" dirty="0" smtClean="0"/>
            </a:br>
            <a:endParaRPr lang="en-US" dirty="0"/>
          </a:p>
        </p:txBody>
      </p:sp>
      <p:sp>
        <p:nvSpPr>
          <p:cNvPr id="3" name="Subtitle 2"/>
          <p:cNvSpPr>
            <a:spLocks noGrp="1"/>
          </p:cNvSpPr>
          <p:nvPr>
            <p:ph type="subTitle" idx="1"/>
          </p:nvPr>
        </p:nvSpPr>
        <p:spPr>
          <a:xfrm>
            <a:off x="2057400" y="5003322"/>
            <a:ext cx="6400800" cy="1016478"/>
          </a:xfrm>
        </p:spPr>
        <p:txBody>
          <a:bodyPr>
            <a:normAutofit fontScale="92500" lnSpcReduction="20000"/>
          </a:bodyPr>
          <a:lstStyle/>
          <a:p>
            <a:r>
              <a:rPr lang="en-US" sz="2000" dirty="0" smtClean="0"/>
              <a:t>Lance </a:t>
            </a:r>
            <a:r>
              <a:rPr lang="en-US" sz="2000" dirty="0" smtClean="0"/>
              <a:t>Burger</a:t>
            </a:r>
          </a:p>
          <a:p>
            <a:r>
              <a:rPr lang="en-US" sz="2000" dirty="0" smtClean="0"/>
              <a:t>Math 250</a:t>
            </a:r>
          </a:p>
          <a:p>
            <a:r>
              <a:rPr lang="en-US" sz="2000" smtClean="0"/>
              <a:t>Fresno  State</a:t>
            </a:r>
            <a:endParaRPr lang="en-US" sz="2000" dirty="0" smtClean="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040" y="685800"/>
            <a:ext cx="468757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72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fontScale="85000" lnSpcReduction="20000"/>
              </a:bodyPr>
              <a:lstStyle/>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lgn="ctr">
                  <a:buNone/>
                </a:pPr>
                <a:endParaRPr lang="en-US" sz="2800" i="1" dirty="0" smtClean="0">
                  <a:latin typeface="Cambria Math"/>
                </a:endParaRPr>
              </a:p>
              <a:p>
                <a:pPr marL="0" indent="0" algn="ctr">
                  <a:buNone/>
                </a:pPr>
                <a:endParaRPr lang="en-US" sz="2800" i="1" dirty="0">
                  <a:latin typeface="Cambria Math"/>
                </a:endParaRPr>
              </a:p>
              <a:p>
                <a:pPr marL="0" indent="0" algn="ctr">
                  <a:buNone/>
                </a:pPr>
                <a14:m>
                  <m:oMath xmlns:m="http://schemas.openxmlformats.org/officeDocument/2006/math">
                    <m:sSub>
                      <m:sSubPr>
                        <m:ctrlPr>
                          <a:rPr lang="en-US" sz="2800" i="1">
                            <a:latin typeface="Cambria Math"/>
                          </a:rPr>
                        </m:ctrlPr>
                      </m:sSubPr>
                      <m:e>
                        <m:r>
                          <a:rPr lang="en-US" sz="2800" b="0" i="1" smtClean="0">
                            <a:latin typeface="Cambria Math"/>
                          </a:rPr>
                          <m:t>𝑋</m:t>
                        </m:r>
                        <m:r>
                          <a:rPr lang="en-US" sz="2800" i="1">
                            <a:latin typeface="Cambria Math"/>
                          </a:rPr>
                          <m:t>=</m:t>
                        </m:r>
                        <m:r>
                          <a:rPr lang="en-US" sz="2800" i="1">
                            <a:latin typeface="Cambria Math"/>
                          </a:rPr>
                          <m:t>𝑎</m:t>
                        </m:r>
                      </m:e>
                      <m:sub>
                        <m:r>
                          <a:rPr lang="en-US" sz="2800" i="1">
                            <a:latin typeface="Cambria Math"/>
                          </a:rPr>
                          <m:t>0</m:t>
                        </m:r>
                      </m:sub>
                    </m:sSub>
                    <m:r>
                      <a:rPr lang="en-US" sz="2800" i="1">
                        <a:latin typeface="Cambria Math"/>
                      </a:rPr>
                      <m:t>+</m:t>
                    </m:r>
                    <m:f>
                      <m:fPr>
                        <m:ctrlPr>
                          <a:rPr lang="en-US" sz="2800" i="1">
                            <a:latin typeface="Cambria Math"/>
                          </a:rPr>
                        </m:ctrlPr>
                      </m:fPr>
                      <m:num>
                        <m:r>
                          <a:rPr lang="en-US" sz="2800" i="1">
                            <a:latin typeface="Cambria Math"/>
                          </a:rPr>
                          <m:t>1</m:t>
                        </m:r>
                      </m:num>
                      <m:den>
                        <m:r>
                          <a:rPr lang="en-US" sz="2800" b="0" i="1" smtClean="0">
                            <a:latin typeface="Cambria Math"/>
                          </a:rPr>
                          <m:t>𝐵</m:t>
                        </m:r>
                      </m:den>
                    </m:f>
                  </m:oMath>
                </a14:m>
                <a:r>
                  <a:rPr lang="en-US" sz="2800" dirty="0" smtClean="0"/>
                  <a:t> , where by inductive hypothesis B is rational </a:t>
                </a:r>
              </a:p>
              <a:p>
                <a:pPr marL="0" indent="0">
                  <a:buNone/>
                </a:pPr>
                <a:endParaRPr lang="en-US" sz="2800" dirty="0" smtClean="0"/>
              </a:p>
              <a:p>
                <a:pPr marL="0" indent="0">
                  <a:buNone/>
                </a:pPr>
                <a:r>
                  <a:rPr lang="en-US" sz="2800" dirty="0" smtClean="0"/>
                  <a:t>hence:</a:t>
                </a:r>
              </a:p>
              <a:p>
                <a:pPr marL="0" indent="0" algn="ctr">
                  <a:buNone/>
                </a:pPr>
                <a:endParaRPr lang="en-US" sz="2800" dirty="0"/>
              </a:p>
              <a:p>
                <a:pPr marL="0" indent="0" algn="ctr">
                  <a:buNone/>
                </a:pPr>
                <a14:m>
                  <m:oMathPara xmlns:m="http://schemas.openxmlformats.org/officeDocument/2006/math">
                    <m:oMathParaPr>
                      <m:jc m:val="centerGroup"/>
                    </m:oMathParaPr>
                    <m:oMath xmlns:m="http://schemas.openxmlformats.org/officeDocument/2006/math">
                      <m:r>
                        <a:rPr lang="en-US" sz="2800" i="1" baseline="-25000" smtClean="0">
                          <a:latin typeface="Cambria Math"/>
                          <a:ea typeface="Cambria Math"/>
                        </a:rPr>
                        <m:t>∴</m:t>
                      </m:r>
                      <m:sSub>
                        <m:sSubPr>
                          <m:ctrlPr>
                            <a:rPr lang="en-US" sz="2800" i="1">
                              <a:latin typeface="Cambria Math"/>
                            </a:rPr>
                          </m:ctrlPr>
                        </m:sSubPr>
                        <m:e>
                          <m:r>
                            <a:rPr lang="en-US" sz="2800" i="1">
                              <a:latin typeface="Cambria Math"/>
                            </a:rPr>
                            <m:t>𝑋</m:t>
                          </m:r>
                          <m:r>
                            <a:rPr lang="en-US" sz="2800" i="1">
                              <a:latin typeface="Cambria Math"/>
                            </a:rPr>
                            <m:t>=</m:t>
                          </m:r>
                          <m:r>
                            <a:rPr lang="en-US" sz="2800" i="1">
                              <a:latin typeface="Cambria Math"/>
                            </a:rPr>
                            <m:t>𝑎</m:t>
                          </m:r>
                        </m:e>
                        <m:sub>
                          <m:r>
                            <a:rPr lang="en-US" sz="2800" i="1">
                              <a:latin typeface="Cambria Math"/>
                            </a:rPr>
                            <m:t>0</m:t>
                          </m:r>
                        </m:sub>
                      </m:sSub>
                      <m:r>
                        <a:rPr lang="en-US" sz="2800" i="1">
                          <a:latin typeface="Cambria Math"/>
                        </a:rPr>
                        <m:t>+</m:t>
                      </m:r>
                      <m:f>
                        <m:fPr>
                          <m:ctrlPr>
                            <a:rPr lang="en-US" sz="2800" i="1" smtClean="0">
                              <a:latin typeface="Cambria Math"/>
                            </a:rPr>
                          </m:ctrlPr>
                        </m:fPr>
                        <m:num>
                          <m:r>
                            <a:rPr lang="en-US" sz="2800" b="0" i="1" smtClean="0">
                              <a:latin typeface="Cambria Math"/>
                            </a:rPr>
                            <m:t>1</m:t>
                          </m:r>
                        </m:num>
                        <m:den>
                          <m:f>
                            <m:fPr>
                              <m:ctrlPr>
                                <a:rPr lang="en-US" sz="2800" i="1" smtClean="0">
                                  <a:latin typeface="Cambria Math"/>
                                </a:rPr>
                              </m:ctrlPr>
                            </m:fPr>
                            <m:num>
                              <m:r>
                                <a:rPr lang="en-US" sz="2800" b="0" i="1" smtClean="0">
                                  <a:latin typeface="Cambria Math"/>
                                </a:rPr>
                                <m:t>𝑝</m:t>
                              </m:r>
                            </m:num>
                            <m:den>
                              <m:r>
                                <a:rPr lang="en-US" sz="2800" b="0" i="1" smtClean="0">
                                  <a:latin typeface="Cambria Math"/>
                                </a:rPr>
                                <m:t>𝑞</m:t>
                              </m:r>
                            </m:den>
                          </m:f>
                        </m:den>
                      </m:f>
                      <m:r>
                        <a:rPr lang="en-US" sz="2800" b="0" i="1" smtClean="0">
                          <a:latin typeface="Cambria Math"/>
                        </a:rPr>
                        <m:t>=</m:t>
                      </m:r>
                      <m:sSub>
                        <m:sSubPr>
                          <m:ctrlPr>
                            <a:rPr lang="en-US" sz="2800" i="1">
                              <a:latin typeface="Cambria Math"/>
                            </a:rPr>
                          </m:ctrlPr>
                        </m:sSubPr>
                        <m:e>
                          <m:r>
                            <a:rPr lang="en-US" sz="2800" i="1">
                              <a:latin typeface="Cambria Math"/>
                            </a:rPr>
                            <m:t>𝑎</m:t>
                          </m:r>
                        </m:e>
                        <m:sub>
                          <m:r>
                            <a:rPr lang="en-US" sz="2800" i="1">
                              <a:latin typeface="Cambria Math"/>
                            </a:rPr>
                            <m:t>0</m:t>
                          </m:r>
                        </m:sub>
                      </m:sSub>
                      <m:r>
                        <a:rPr lang="en-US" sz="2800" i="1">
                          <a:latin typeface="Cambria Math"/>
                        </a:rPr>
                        <m:t>+</m:t>
                      </m:r>
                      <m:f>
                        <m:fPr>
                          <m:ctrlPr>
                            <a:rPr lang="en-US" sz="2800" i="1" smtClean="0">
                              <a:latin typeface="Cambria Math"/>
                            </a:rPr>
                          </m:ctrlPr>
                        </m:fPr>
                        <m:num>
                          <m:r>
                            <a:rPr lang="en-US" sz="2800" b="0" i="1" smtClean="0">
                              <a:latin typeface="Cambria Math"/>
                            </a:rPr>
                            <m:t>𝑞</m:t>
                          </m:r>
                        </m:num>
                        <m:den>
                          <m:r>
                            <a:rPr lang="en-US" sz="2800" b="0" i="1" smtClean="0">
                              <a:latin typeface="Cambria Math"/>
                            </a:rPr>
                            <m:t>𝑝</m:t>
                          </m:r>
                        </m:den>
                      </m:f>
                      <m:r>
                        <a:rPr lang="en-US" sz="2800" b="0" i="1" smtClean="0">
                          <a:latin typeface="Cambria Math"/>
                        </a:rPr>
                        <m:t>=</m:t>
                      </m:r>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a:rPr>
                                <m:t>𝑎</m:t>
                              </m:r>
                            </m:e>
                            <m:sub>
                              <m:r>
                                <a:rPr lang="en-US" sz="2800" b="0" i="1" smtClean="0">
                                  <a:latin typeface="Cambria Math"/>
                                </a:rPr>
                                <m:t>0</m:t>
                              </m:r>
                            </m:sub>
                          </m:sSub>
                          <m:r>
                            <a:rPr lang="en-US" sz="2800" b="0" i="1" smtClean="0">
                              <a:latin typeface="Cambria Math"/>
                            </a:rPr>
                            <m:t>𝑝</m:t>
                          </m:r>
                          <m:r>
                            <a:rPr lang="en-US" sz="2800" b="0" i="1" smtClean="0">
                              <a:latin typeface="Cambria Math"/>
                            </a:rPr>
                            <m:t>+</m:t>
                          </m:r>
                          <m:r>
                            <a:rPr lang="en-US" sz="2800" b="0" i="1" smtClean="0">
                              <a:latin typeface="Cambria Math"/>
                            </a:rPr>
                            <m:t>𝑞</m:t>
                          </m:r>
                        </m:num>
                        <m:den>
                          <m:r>
                            <a:rPr lang="en-US" sz="2800" b="0" i="1" smtClean="0">
                              <a:latin typeface="Cambria Math"/>
                            </a:rPr>
                            <m:t>𝑝</m:t>
                          </m:r>
                        </m:den>
                      </m:f>
                      <m:r>
                        <a:rPr lang="en-US" sz="2800" b="0" i="1" smtClean="0">
                          <a:latin typeface="Cambria Math"/>
                          <a:ea typeface="Cambria Math"/>
                        </a:rPr>
                        <m:t>∈</m:t>
                      </m:r>
                      <m:r>
                        <a:rPr lang="en-US" sz="2800" b="0" i="1" smtClean="0">
                          <a:latin typeface="Cambria Math"/>
                          <a:ea typeface="Cambria Math"/>
                        </a:rPr>
                        <m:t>ℚ</m:t>
                      </m:r>
                    </m:oMath>
                  </m:oMathPara>
                </a14:m>
                <a:endParaRPr lang="en-US" sz="28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1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828800" y="762000"/>
                <a:ext cx="5932009" cy="2221185"/>
              </a:xfrm>
              <a:prstGeom prst="rect">
                <a:avLst/>
              </a:prstGeom>
            </p:spPr>
            <p:txBody>
              <a:bodyPr wrap="none">
                <a:spAutoFit/>
              </a:bodyPr>
              <a:lstStyle/>
              <a:p>
                <a14:m>
                  <m:oMath xmlns:m="http://schemas.openxmlformats.org/officeDocument/2006/math">
                    <m:sSub>
                      <m:sSubPr>
                        <m:ctrlPr>
                          <a:rPr lang="en-US" sz="3600" i="1" smtClean="0">
                            <a:latin typeface="Cambria Math"/>
                          </a:rPr>
                        </m:ctrlPr>
                      </m:sSubPr>
                      <m:e>
                        <m:r>
                          <a:rPr lang="en-US" sz="3600" b="0" i="1" smtClean="0">
                            <a:latin typeface="Cambria Math"/>
                          </a:rPr>
                          <m:t>𝑋</m:t>
                        </m:r>
                        <m:r>
                          <a:rPr lang="en-US" sz="3600" i="1">
                            <a:latin typeface="Cambria Math"/>
                          </a:rPr>
                          <m:t>=</m:t>
                        </m:r>
                        <m:r>
                          <a:rPr lang="en-US" sz="3600" i="1">
                            <a:latin typeface="Cambria Math"/>
                          </a:rPr>
                          <m:t>𝑎</m:t>
                        </m:r>
                      </m:e>
                      <m:sub>
                        <m:r>
                          <a:rPr lang="en-US" sz="3600" i="1">
                            <a:latin typeface="Cambria Math"/>
                          </a:rPr>
                          <m:t>0</m:t>
                        </m:r>
                      </m:sub>
                    </m:sSub>
                    <m:r>
                      <a:rPr lang="en-US" sz="3600" i="1">
                        <a:latin typeface="Cambria Math"/>
                      </a:rPr>
                      <m:t>+</m:t>
                    </m:r>
                    <m:f>
                      <m:fPr>
                        <m:ctrlPr>
                          <a:rPr lang="en-US" sz="3600" i="1">
                            <a:latin typeface="Cambria Math"/>
                          </a:rPr>
                        </m:ctrlPr>
                      </m:fPr>
                      <m:num>
                        <m:r>
                          <a:rPr lang="en-US" sz="3600" i="1">
                            <a:latin typeface="Cambria Math"/>
                          </a:rPr>
                          <m:t>1</m:t>
                        </m:r>
                      </m:num>
                      <m:den>
                        <m:sSub>
                          <m:sSubPr>
                            <m:ctrlPr>
                              <a:rPr lang="en-US" sz="3600" i="1">
                                <a:latin typeface="Cambria Math"/>
                              </a:rPr>
                            </m:ctrlPr>
                          </m:sSubPr>
                          <m:e>
                            <m:r>
                              <a:rPr lang="en-US" sz="3600" i="1">
                                <a:latin typeface="Cambria Math"/>
                              </a:rPr>
                              <m:t>𝑎</m:t>
                            </m:r>
                          </m:e>
                          <m:sub>
                            <m:r>
                              <a:rPr lang="en-US" sz="3600" i="1">
                                <a:latin typeface="Cambria Math"/>
                              </a:rPr>
                              <m:t>1</m:t>
                            </m:r>
                          </m:sub>
                        </m:sSub>
                        <m:r>
                          <a:rPr lang="en-US" sz="3600" i="1">
                            <a:latin typeface="Cambria Math"/>
                          </a:rPr>
                          <m:t>+</m:t>
                        </m:r>
                        <m:f>
                          <m:fPr>
                            <m:ctrlPr>
                              <a:rPr lang="en-US" sz="3600" i="1">
                                <a:latin typeface="Cambria Math"/>
                              </a:rPr>
                            </m:ctrlPr>
                          </m:fPr>
                          <m:num>
                            <m:r>
                              <a:rPr lang="en-US" sz="3600" i="1">
                                <a:latin typeface="Cambria Math"/>
                              </a:rPr>
                              <m:t>1</m:t>
                            </m:r>
                          </m:num>
                          <m:den>
                            <m:sSub>
                              <m:sSubPr>
                                <m:ctrlPr>
                                  <a:rPr lang="en-US" sz="3600" i="1">
                                    <a:latin typeface="Cambria Math"/>
                                  </a:rPr>
                                </m:ctrlPr>
                              </m:sSubPr>
                              <m:e>
                                <m:r>
                                  <a:rPr lang="en-US" sz="3600" i="1">
                                    <a:latin typeface="Cambria Math"/>
                                  </a:rPr>
                                  <m:t>𝑎</m:t>
                                </m:r>
                              </m:e>
                              <m:sub>
                                <m:r>
                                  <a:rPr lang="en-US" sz="3600" i="1">
                                    <a:latin typeface="Cambria Math"/>
                                  </a:rPr>
                                  <m:t>2</m:t>
                                </m:r>
                              </m:sub>
                            </m:sSub>
                            <m:r>
                              <a:rPr lang="en-US" sz="3600" i="1">
                                <a:latin typeface="Cambria Math"/>
                              </a:rPr>
                              <m:t>+</m:t>
                            </m:r>
                            <m:f>
                              <m:fPr>
                                <m:ctrlPr>
                                  <a:rPr lang="en-US" sz="3600" i="1">
                                    <a:latin typeface="Cambria Math"/>
                                  </a:rPr>
                                </m:ctrlPr>
                              </m:fPr>
                              <m:num>
                                <m:r>
                                  <a:rPr lang="en-US" sz="3600" i="1">
                                    <a:latin typeface="Cambria Math"/>
                                  </a:rPr>
                                  <m:t>1</m:t>
                                </m:r>
                              </m:num>
                              <m:den>
                                <m:sSub>
                                  <m:sSubPr>
                                    <m:ctrlPr>
                                      <a:rPr lang="en-US" sz="3600" i="1">
                                        <a:latin typeface="Cambria Math"/>
                                      </a:rPr>
                                    </m:ctrlPr>
                                  </m:sSubPr>
                                  <m:e>
                                    <m:r>
                                      <a:rPr lang="en-US" sz="3600" i="1">
                                        <a:latin typeface="Cambria Math"/>
                                      </a:rPr>
                                      <m:t>𝑎</m:t>
                                    </m:r>
                                  </m:e>
                                  <m:sub>
                                    <m:r>
                                      <a:rPr lang="en-US" sz="3600" i="1">
                                        <a:latin typeface="Cambria Math"/>
                                      </a:rPr>
                                      <m:t>3</m:t>
                                    </m:r>
                                  </m:sub>
                                </m:sSub>
                                <m:r>
                                  <a:rPr lang="en-US" sz="3600" i="1">
                                    <a:latin typeface="Cambria Math"/>
                                  </a:rPr>
                                  <m:t>+</m:t>
                                </m:r>
                                <m:f>
                                  <m:fPr>
                                    <m:ctrlPr>
                                      <a:rPr lang="en-US" sz="3600" i="1">
                                        <a:latin typeface="Cambria Math"/>
                                      </a:rPr>
                                    </m:ctrlPr>
                                  </m:fPr>
                                  <m:num>
                                    <m:r>
                                      <a:rPr lang="en-US" sz="3600" i="1">
                                        <a:latin typeface="Cambria Math"/>
                                      </a:rPr>
                                      <m:t>1</m:t>
                                    </m:r>
                                  </m:num>
                                  <m:den>
                                    <m:r>
                                      <a:rPr lang="en-US" sz="3600" i="1">
                                        <a:latin typeface="Cambria Math"/>
                                      </a:rPr>
                                      <m:t>…+</m:t>
                                    </m:r>
                                    <m:f>
                                      <m:fPr>
                                        <m:ctrlPr>
                                          <a:rPr lang="en-US" sz="3600" i="1">
                                            <a:latin typeface="Cambria Math"/>
                                          </a:rPr>
                                        </m:ctrlPr>
                                      </m:fPr>
                                      <m:num>
                                        <m:r>
                                          <a:rPr lang="en-US" sz="3600" i="1">
                                            <a:latin typeface="Cambria Math"/>
                                          </a:rPr>
                                          <m:t>1</m:t>
                                        </m:r>
                                      </m:num>
                                      <m:den>
                                        <m:sSub>
                                          <m:sSubPr>
                                            <m:ctrlPr>
                                              <a:rPr lang="en-US" sz="3600" i="1" smtClean="0">
                                                <a:latin typeface="Cambria Math"/>
                                              </a:rPr>
                                            </m:ctrlPr>
                                          </m:sSubPr>
                                          <m:e>
                                            <m:r>
                                              <a:rPr lang="en-US" sz="3600" i="1">
                                                <a:latin typeface="Cambria Math"/>
                                              </a:rPr>
                                              <m:t>𝑎</m:t>
                                            </m:r>
                                          </m:e>
                                          <m:sub>
                                            <m:r>
                                              <a:rPr lang="en-US" sz="3600" i="1">
                                                <a:latin typeface="Cambria Math"/>
                                              </a:rPr>
                                              <m:t>𝑛</m:t>
                                            </m:r>
                                          </m:sub>
                                        </m:sSub>
                                        <m:r>
                                          <a:rPr lang="en-US" sz="3600" i="1">
                                            <a:latin typeface="Cambria Math"/>
                                          </a:rPr>
                                          <m:t>+</m:t>
                                        </m:r>
                                        <m:f>
                                          <m:fPr>
                                            <m:ctrlPr>
                                              <a:rPr lang="en-US" sz="3600" i="1">
                                                <a:latin typeface="Cambria Math"/>
                                              </a:rPr>
                                            </m:ctrlPr>
                                          </m:fPr>
                                          <m:num>
                                            <m:r>
                                              <a:rPr lang="en-US" sz="3600" i="1">
                                                <a:latin typeface="Cambria Math"/>
                                              </a:rPr>
                                              <m:t>1</m:t>
                                            </m:r>
                                          </m:num>
                                          <m:den>
                                            <m:sSub>
                                              <m:sSubPr>
                                                <m:ctrlPr>
                                                  <a:rPr lang="en-US" sz="3600" i="1">
                                                    <a:latin typeface="Cambria Math"/>
                                                  </a:rPr>
                                                </m:ctrlPr>
                                              </m:sSubPr>
                                              <m:e>
                                                <m:r>
                                                  <a:rPr lang="en-US" sz="3600" i="1">
                                                    <a:latin typeface="Cambria Math"/>
                                                  </a:rPr>
                                                  <m:t>𝑎</m:t>
                                                </m:r>
                                              </m:e>
                                              <m:sub>
                                                <m:r>
                                                  <a:rPr lang="en-US" sz="3600" i="1">
                                                    <a:latin typeface="Cambria Math"/>
                                                  </a:rPr>
                                                  <m:t>𝑛</m:t>
                                                </m:r>
                                                <m:r>
                                                  <a:rPr lang="en-US" sz="3600" b="0" i="1" smtClean="0">
                                                    <a:latin typeface="Cambria Math"/>
                                                  </a:rPr>
                                                  <m:t>+1</m:t>
                                                </m:r>
                                              </m:sub>
                                            </m:sSub>
                                          </m:den>
                                        </m:f>
                                      </m:den>
                                    </m:f>
                                  </m:den>
                                </m:f>
                              </m:den>
                            </m:f>
                          </m:den>
                        </m:f>
                      </m:den>
                    </m:f>
                  </m:oMath>
                </a14:m>
                <a:r>
                  <a:rPr lang="en-US" sz="3600" dirty="0"/>
                  <a:t>  </a:t>
                </a:r>
              </a:p>
            </p:txBody>
          </p:sp>
        </mc:Choice>
        <mc:Fallback xmlns="">
          <p:sp>
            <p:nvSpPr>
              <p:cNvPr id="2" name="Rectangle 1"/>
              <p:cNvSpPr>
                <a:spLocks noRot="1" noChangeAspect="1" noMove="1" noResize="1" noEditPoints="1" noAdjustHandles="1" noChangeArrowheads="1" noChangeShapeType="1" noTextEdit="1"/>
              </p:cNvSpPr>
              <p:nvPr/>
            </p:nvSpPr>
            <p:spPr>
              <a:xfrm>
                <a:off x="1828800" y="762000"/>
                <a:ext cx="5932009" cy="2221185"/>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9734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2000" dirty="0" smtClean="0"/>
                  <a:t>OTHER MATHEMATICAL RESULTS ABOUT CONTINUED FRACTIONS: </a:t>
                </a:r>
                <a:r>
                  <a:rPr lang="en-US" sz="1400" dirty="0" smtClean="0"/>
                  <a:t>(an investigation of this topic quickly became overwhelming!!!)</a:t>
                </a:r>
                <a:endParaRPr lang="en-US" sz="1400" dirty="0"/>
              </a:p>
              <a:p>
                <a:pPr>
                  <a:buFont typeface="Arial" pitchFamily="34" charset="0"/>
                  <a:buChar char="•"/>
                </a:pPr>
                <a:r>
                  <a:rPr lang="en-US" sz="2000" dirty="0"/>
                  <a:t>Examples of continued fraction representations of irrational numbers are</a:t>
                </a:r>
                <a:r>
                  <a:rPr lang="en-US" sz="2000" dirty="0" smtClean="0"/>
                  <a:t>:</a:t>
                </a:r>
              </a:p>
              <a:p>
                <a:pPr marL="0" indent="0">
                  <a:buNone/>
                </a:pPr>
                <a:endParaRPr lang="en-US" sz="2000" dirty="0"/>
              </a:p>
              <a:p>
                <a:r>
                  <a:rPr lang="en-US" sz="2000" dirty="0"/>
                  <a:t>√19 = [4;2,1,3,1,2,8,2,1,3,1,2,8,…]. The pattern repeats indefinitely with a period of 6.</a:t>
                </a:r>
              </a:p>
              <a:p>
                <a:pPr>
                  <a:buFont typeface="Arial" pitchFamily="34" charset="0"/>
                  <a:buChar char="•"/>
                </a:pPr>
                <a:endParaRPr lang="en-US" sz="2000" dirty="0" smtClean="0"/>
              </a:p>
              <a:p>
                <a:pPr>
                  <a:buFont typeface="Arial" pitchFamily="34" charset="0"/>
                  <a:buChar char="•"/>
                </a:pPr>
                <a14:m>
                  <m:oMath xmlns:m="http://schemas.openxmlformats.org/officeDocument/2006/math">
                    <m:r>
                      <a:rPr lang="en-US" sz="2000" b="0" i="1" smtClean="0">
                        <a:latin typeface="Cambria Math"/>
                      </a:rPr>
                      <m:t>𝑒</m:t>
                    </m:r>
                  </m:oMath>
                </a14:m>
                <a:r>
                  <a:rPr lang="en-US" sz="2000" dirty="0" smtClean="0"/>
                  <a:t>= </a:t>
                </a:r>
                <a:r>
                  <a:rPr lang="en-US" sz="2000" dirty="0"/>
                  <a:t>[2;1,2,1,1,4,1,1,6,1,1,8,…] </a:t>
                </a:r>
                <a:r>
                  <a:rPr lang="en-US" sz="2000" dirty="0" smtClean="0"/>
                  <a:t>The </a:t>
                </a:r>
                <a:r>
                  <a:rPr lang="en-US" sz="2000" dirty="0"/>
                  <a:t>pattern repeats indefinitely with a period of 3 except that 2 is added to one of the terms in each cycle</a:t>
                </a:r>
                <a:r>
                  <a:rPr lang="en-US" sz="2000" dirty="0" smtClean="0"/>
                  <a:t>.</a:t>
                </a:r>
              </a:p>
              <a:p>
                <a:pPr>
                  <a:buFont typeface="Arial" pitchFamily="34" charset="0"/>
                  <a:buChar char="•"/>
                </a:pPr>
                <a:endParaRPr lang="en-US" sz="2000" dirty="0" smtClean="0"/>
              </a:p>
              <a:p>
                <a:pPr>
                  <a:buFont typeface="Arial" pitchFamily="34" charset="0"/>
                  <a:buChar char="•"/>
                </a:pPr>
                <a14:m>
                  <m:oMath xmlns:m="http://schemas.openxmlformats.org/officeDocument/2006/math">
                    <m:r>
                      <a:rPr lang="en-US" sz="2000" i="1" smtClean="0">
                        <a:latin typeface="Cambria Math"/>
                        <a:ea typeface="Cambria Math"/>
                      </a:rPr>
                      <m:t>𝜋</m:t>
                    </m:r>
                    <m:r>
                      <a:rPr lang="en-US" sz="2000" b="0" i="1" smtClean="0">
                        <a:latin typeface="Cambria Math"/>
                        <a:ea typeface="Cambria Math"/>
                      </a:rPr>
                      <m:t>=</m:t>
                    </m:r>
                  </m:oMath>
                </a14:m>
                <a:r>
                  <a:rPr lang="en-US" sz="2000" dirty="0" smtClean="0"/>
                  <a:t>[3;7,15,1,292,1,1,1,2,1,3,1</a:t>
                </a:r>
                <a:r>
                  <a:rPr lang="en-US" sz="2000" dirty="0"/>
                  <a:t>,…] </a:t>
                </a:r>
                <a:r>
                  <a:rPr lang="en-US" sz="2000" dirty="0" smtClean="0"/>
                  <a:t>The </a:t>
                </a:r>
                <a:r>
                  <a:rPr lang="en-US" sz="2000" dirty="0"/>
                  <a:t>terms in this representation are apparently random</a:t>
                </a:r>
                <a:r>
                  <a:rPr lang="en-US" sz="2000" dirty="0" smtClean="0"/>
                  <a:t>.  Even in terms of irrational numbers … pi is kind of weird!</a:t>
                </a:r>
              </a:p>
              <a:p>
                <a:pPr>
                  <a:buFont typeface="Arial" pitchFamily="34" charset="0"/>
                  <a:buChar char="•"/>
                </a:pPr>
                <a14:m>
                  <m:oMath xmlns:m="http://schemas.openxmlformats.org/officeDocument/2006/math">
                    <m:r>
                      <a:rPr lang="en-US" sz="2000" i="1" smtClean="0">
                        <a:latin typeface="Cambria Math"/>
                        <a:ea typeface="Cambria Math"/>
                      </a:rPr>
                      <m:t>𝜙</m:t>
                    </m:r>
                    <m:r>
                      <a:rPr lang="en-US" sz="2000" b="0" i="1" smtClean="0">
                        <a:latin typeface="Cambria Math"/>
                        <a:ea typeface="Cambria Math"/>
                      </a:rPr>
                      <m:t>=</m:t>
                    </m:r>
                    <m:d>
                      <m:dPr>
                        <m:begChr m:val="["/>
                        <m:endChr m:val="]"/>
                        <m:ctrlPr>
                          <a:rPr lang="en-US" sz="2000" b="0" i="1" smtClean="0">
                            <a:latin typeface="Cambria Math"/>
                            <a:ea typeface="Cambria Math"/>
                          </a:rPr>
                        </m:ctrlPr>
                      </m:dPr>
                      <m:e>
                        <m:r>
                          <a:rPr lang="en-US" sz="2000" b="0" i="1" smtClean="0">
                            <a:latin typeface="Cambria Math"/>
                            <a:ea typeface="Cambria Math"/>
                          </a:rPr>
                          <m:t>1;1, 1,1,1,1,1,…</m:t>
                        </m:r>
                      </m:e>
                    </m:d>
                    <m:r>
                      <a:rPr lang="en-US" sz="2000" b="0" i="1" smtClean="0">
                        <a:latin typeface="Cambria Math"/>
                        <a:ea typeface="Cambria Math"/>
                      </a:rPr>
                      <m:t>  </m:t>
                    </m:r>
                  </m:oMath>
                </a14:m>
                <a:r>
                  <a:rPr lang="en-US" sz="2000" dirty="0" smtClean="0"/>
                  <a:t> The Golden Mean, the most irrational of irrational numbers!</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t="-513" r="-1633" b="-718"/>
                </a:stretch>
              </a:blipFill>
            </p:spPr>
            <p:txBody>
              <a:bodyPr/>
              <a:lstStyle/>
              <a:p>
                <a:r>
                  <a:rPr lang="en-US">
                    <a:noFill/>
                  </a:rPr>
                  <a:t> </a:t>
                </a:r>
              </a:p>
            </p:txBody>
          </p:sp>
        </mc:Fallback>
      </mc:AlternateContent>
    </p:spTree>
    <p:extLst>
      <p:ext uri="{BB962C8B-B14F-4D97-AF65-F5344CB8AC3E}">
        <p14:creationId xmlns:p14="http://schemas.microsoft.com/office/powerpoint/2010/main" val="203922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wipe(down)">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ircle(in)">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dirty="0" smtClean="0"/>
              <a:t>How continued fractions can be accessible and useful for pre-service school teachers  </a:t>
            </a:r>
          </a:p>
          <a:p>
            <a:pPr marL="0" indent="0">
              <a:buNone/>
            </a:pPr>
            <a:r>
              <a:rPr lang="en-US" dirty="0" smtClean="0"/>
              <a:t>(i.e.  Math 100 or Math 138)</a:t>
            </a:r>
          </a:p>
          <a:p>
            <a:pPr marL="0" indent="0">
              <a:buNone/>
            </a:pPr>
            <a:endParaRPr lang="en-US" sz="2000" dirty="0" smtClean="0"/>
          </a:p>
          <a:p>
            <a:pPr marL="0" indent="0">
              <a:buNone/>
            </a:pPr>
            <a:r>
              <a:rPr lang="en-US" sz="2000" dirty="0" smtClean="0"/>
              <a:t>Justifications:  A mathematics Grade 3 Common Core Standard:</a:t>
            </a:r>
          </a:p>
          <a:p>
            <a:pPr marL="0" indent="0">
              <a:buNone/>
            </a:pPr>
            <a:endParaRPr lang="en-US" sz="2000" dirty="0"/>
          </a:p>
          <a:p>
            <a:pPr marL="0" indent="0">
              <a:buNone/>
            </a:pPr>
            <a:r>
              <a:rPr lang="en-US" sz="2000" dirty="0"/>
              <a:t>(4) Students describe, analyze, and compare properties of </a:t>
            </a:r>
            <a:r>
              <a:rPr lang="en-US" sz="2000" dirty="0" smtClean="0"/>
              <a:t>two dimensional</a:t>
            </a:r>
            <a:r>
              <a:rPr lang="en-US" sz="2000" dirty="0"/>
              <a:t> </a:t>
            </a:r>
            <a:r>
              <a:rPr lang="en-US" sz="2000" dirty="0" smtClean="0"/>
              <a:t>shapes</a:t>
            </a:r>
            <a:r>
              <a:rPr lang="en-US" sz="2000" dirty="0"/>
              <a:t>. </a:t>
            </a:r>
            <a:r>
              <a:rPr lang="en-US" sz="2000" dirty="0" smtClean="0"/>
              <a:t> They </a:t>
            </a:r>
            <a:r>
              <a:rPr lang="en-US" sz="2000" dirty="0"/>
              <a:t>compare and classify shapes by their sides </a:t>
            </a:r>
            <a:r>
              <a:rPr lang="en-US" sz="2000" dirty="0" smtClean="0"/>
              <a:t>and angles</a:t>
            </a:r>
            <a:r>
              <a:rPr lang="en-US" sz="2000" dirty="0"/>
              <a:t>, and connect these with definitions of shapes. Students also </a:t>
            </a:r>
            <a:r>
              <a:rPr lang="en-US" sz="2000" dirty="0" smtClean="0"/>
              <a:t>relate their </a:t>
            </a:r>
            <a:r>
              <a:rPr lang="en-US" sz="2000" dirty="0"/>
              <a:t>fraction work to geometry by expressing the area of part of a </a:t>
            </a:r>
            <a:r>
              <a:rPr lang="en-US" sz="2000" dirty="0" smtClean="0"/>
              <a:t>shape as </a:t>
            </a:r>
            <a:r>
              <a:rPr lang="en-US" sz="2000" dirty="0"/>
              <a:t>a unit fraction of the whole.</a:t>
            </a:r>
            <a:endParaRPr lang="en-US" sz="2000" dirty="0" smtClean="0"/>
          </a:p>
          <a:p>
            <a:pPr marL="0" indent="0">
              <a:buNone/>
            </a:pPr>
            <a:endParaRPr lang="en-US" sz="2000" dirty="0"/>
          </a:p>
        </p:txBody>
      </p:sp>
    </p:spTree>
    <p:extLst>
      <p:ext uri="{BB962C8B-B14F-4D97-AF65-F5344CB8AC3E}">
        <p14:creationId xmlns:p14="http://schemas.microsoft.com/office/powerpoint/2010/main" val="155394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2000" dirty="0" smtClean="0"/>
              <a:t>(</a:t>
            </a:r>
            <a:r>
              <a:rPr lang="en-US" sz="2000" dirty="0"/>
              <a:t>2) Students develop an understanding of fractions, beginning </a:t>
            </a:r>
            <a:r>
              <a:rPr lang="en-US" sz="2000" dirty="0" smtClean="0"/>
              <a:t>with unit </a:t>
            </a:r>
            <a:r>
              <a:rPr lang="en-US" sz="2000" dirty="0"/>
              <a:t>fractions. Students view fractions in general as being built out </a:t>
            </a:r>
            <a:r>
              <a:rPr lang="en-US" sz="2000" dirty="0" smtClean="0"/>
              <a:t>of unit </a:t>
            </a:r>
            <a:r>
              <a:rPr lang="en-US" sz="2000" dirty="0"/>
              <a:t>fractions, and they use fractions along with visual fraction </a:t>
            </a:r>
            <a:r>
              <a:rPr lang="en-US" sz="2000" dirty="0" smtClean="0"/>
              <a:t>models to </a:t>
            </a:r>
            <a:r>
              <a:rPr lang="en-US" sz="2000" dirty="0"/>
              <a:t>represent parts of a whole. </a:t>
            </a:r>
            <a:endParaRPr lang="en-US" sz="2000" dirty="0" smtClean="0"/>
          </a:p>
          <a:p>
            <a:pPr marL="0" indent="0">
              <a:buNone/>
            </a:pPr>
            <a:r>
              <a:rPr lang="en-US" sz="2000" dirty="0" smtClean="0"/>
              <a:t>They </a:t>
            </a:r>
            <a:r>
              <a:rPr lang="en-US" sz="2000" dirty="0"/>
              <a:t>solve problems that involve comparing fractions by using </a:t>
            </a:r>
            <a:r>
              <a:rPr lang="en-US" sz="2000" dirty="0" smtClean="0"/>
              <a:t>visual fraction </a:t>
            </a:r>
            <a:r>
              <a:rPr lang="en-US" sz="2000" dirty="0"/>
              <a:t>models and strategies based on noticing equal </a:t>
            </a:r>
            <a:r>
              <a:rPr lang="en-US" sz="2000" dirty="0" smtClean="0"/>
              <a:t>numerators or denominators.</a:t>
            </a:r>
          </a:p>
          <a:p>
            <a:pPr marL="0" indent="0">
              <a:buNone/>
            </a:pPr>
            <a:endParaRPr lang="en-US" sz="2000" dirty="0"/>
          </a:p>
          <a:p>
            <a:pPr marL="0" indent="0">
              <a:buNone/>
            </a:pPr>
            <a:r>
              <a:rPr lang="en-US" sz="2000" dirty="0" smtClean="0"/>
              <a:t>The first unit in Math 100 concerns models for operations with fractions.  For this talk, the focus will be on</a:t>
            </a:r>
          </a:p>
          <a:p>
            <a:pPr marL="0" indent="0">
              <a:buNone/>
            </a:pPr>
            <a:r>
              <a:rPr lang="en-US" sz="2000" dirty="0" smtClean="0"/>
              <a:t> </a:t>
            </a:r>
            <a:r>
              <a:rPr lang="en-US" sz="2000" b="1" u="sng" dirty="0" smtClean="0"/>
              <a:t>division with fractions.</a:t>
            </a:r>
          </a:p>
          <a:p>
            <a:pPr marL="0" indent="0">
              <a:buNone/>
            </a:pPr>
            <a:endParaRPr lang="en-US" sz="2000" dirty="0"/>
          </a:p>
          <a:p>
            <a:pPr marL="0" indent="0">
              <a:buNone/>
            </a:pPr>
            <a:r>
              <a:rPr lang="en-US" sz="2000" dirty="0" smtClean="0"/>
              <a:t>The </a:t>
            </a:r>
            <a:r>
              <a:rPr lang="en-US" sz="2000" b="1" dirty="0" smtClean="0"/>
              <a:t>Measurement model </a:t>
            </a:r>
            <a:r>
              <a:rPr lang="en-US" sz="2000" dirty="0" smtClean="0"/>
              <a:t>is a ‘verbal model’ (</a:t>
            </a:r>
            <a:r>
              <a:rPr lang="en-US" sz="2000" dirty="0" err="1" smtClean="0"/>
              <a:t>Liping</a:t>
            </a:r>
            <a:r>
              <a:rPr lang="en-US" sz="2000" dirty="0" smtClean="0"/>
              <a:t> Ma) which threads through ALL of the other models for division discussed.</a:t>
            </a:r>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spTree>
    <p:extLst>
      <p:ext uri="{BB962C8B-B14F-4D97-AF65-F5344CB8AC3E}">
        <p14:creationId xmlns:p14="http://schemas.microsoft.com/office/powerpoint/2010/main" val="253758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endParaRPr lang="en-US" sz="2000" dirty="0" smtClean="0"/>
              </a:p>
              <a:p>
                <a:pPr marL="0" indent="0">
                  <a:buNone/>
                </a:pPr>
                <a:r>
                  <a:rPr lang="en-US" sz="2000" dirty="0"/>
                  <a:t>Here is an example of the measurement model:</a:t>
                </a:r>
              </a:p>
              <a:p>
                <a:pPr marL="0" indent="0">
                  <a:buNone/>
                </a:pPr>
                <a:endParaRPr lang="en-US" sz="2000" dirty="0"/>
              </a:p>
              <a:p>
                <a:pPr marL="0" indent="0">
                  <a:buNone/>
                </a:pPr>
                <a:r>
                  <a:rPr lang="en-US" sz="2000" dirty="0" smtClean="0"/>
                  <a:t>Initial problem:  </a:t>
                </a:r>
                <a14:m>
                  <m:oMath xmlns:m="http://schemas.openxmlformats.org/officeDocument/2006/math">
                    <m:f>
                      <m:fPr>
                        <m:ctrlPr>
                          <a:rPr lang="en-US" sz="2800" i="1" smtClean="0">
                            <a:latin typeface="Cambria Math"/>
                          </a:rPr>
                        </m:ctrlPr>
                      </m:fPr>
                      <m:num>
                        <m:r>
                          <a:rPr lang="en-US" sz="2800" b="0" i="1" smtClean="0">
                            <a:latin typeface="Cambria Math"/>
                          </a:rPr>
                          <m:t>3</m:t>
                        </m:r>
                      </m:num>
                      <m:den>
                        <m:r>
                          <a:rPr lang="en-US" sz="2800" b="0" i="1" smtClean="0">
                            <a:latin typeface="Cambria Math"/>
                          </a:rPr>
                          <m:t>2</m:t>
                        </m:r>
                      </m:den>
                    </m:f>
                    <m:r>
                      <a:rPr lang="en-US" sz="2800" i="1" smtClean="0">
                        <a:latin typeface="Cambria Math"/>
                        <a:ea typeface="Cambria Math"/>
                      </a:rPr>
                      <m:t>÷</m:t>
                    </m:r>
                    <m:f>
                      <m:fPr>
                        <m:ctrlPr>
                          <a:rPr lang="en-US" sz="2800" i="1" smtClean="0">
                            <a:latin typeface="Cambria Math"/>
                            <a:ea typeface="Cambria Math"/>
                          </a:rPr>
                        </m:ctrlPr>
                      </m:fPr>
                      <m:num>
                        <m:r>
                          <a:rPr lang="en-US" sz="2800" b="0" i="1" smtClean="0">
                            <a:latin typeface="Cambria Math"/>
                            <a:ea typeface="Cambria Math"/>
                          </a:rPr>
                          <m:t>2</m:t>
                        </m:r>
                      </m:num>
                      <m:den>
                        <m:r>
                          <a:rPr lang="en-US" sz="2800" b="0" i="1" smtClean="0">
                            <a:latin typeface="Cambria Math"/>
                            <a:ea typeface="Cambria Math"/>
                          </a:rPr>
                          <m:t>3</m:t>
                        </m:r>
                      </m:den>
                    </m:f>
                  </m:oMath>
                </a14:m>
                <a:endParaRPr lang="en-US" sz="2800" dirty="0" smtClean="0"/>
              </a:p>
              <a:p>
                <a:pPr marL="0" indent="0">
                  <a:buNone/>
                </a:pPr>
                <a:endParaRPr lang="en-US" sz="2800" dirty="0"/>
              </a:p>
              <a:p>
                <a:pPr marL="0" indent="0">
                  <a:buNone/>
                </a:pPr>
                <a:r>
                  <a:rPr lang="en-US" sz="2000" dirty="0" smtClean="0"/>
                  <a:t>Storyline using measurement model:  A pizza weighs </a:t>
                </a:r>
                <a14:m>
                  <m:oMath xmlns:m="http://schemas.openxmlformats.org/officeDocument/2006/math">
                    <m:f>
                      <m:fPr>
                        <m:ctrlPr>
                          <a:rPr lang="en-US" sz="2000" i="1" smtClean="0">
                            <a:latin typeface="Cambria Math"/>
                          </a:rPr>
                        </m:ctrlPr>
                      </m:fPr>
                      <m:num>
                        <m:r>
                          <a:rPr lang="en-US" sz="2000" b="0" i="1" smtClean="0">
                            <a:latin typeface="Cambria Math"/>
                          </a:rPr>
                          <m:t>2</m:t>
                        </m:r>
                      </m:num>
                      <m:den>
                        <m:r>
                          <a:rPr lang="en-US" sz="2000" b="0" i="1" smtClean="0">
                            <a:latin typeface="Cambria Math"/>
                          </a:rPr>
                          <m:t>3</m:t>
                        </m:r>
                      </m:den>
                    </m:f>
                    <m:r>
                      <a:rPr lang="en-US" sz="2000" b="0" i="0" smtClean="0">
                        <a:latin typeface="Cambria Math"/>
                      </a:rPr>
                      <m:t>′</m:t>
                    </m:r>
                  </m:oMath>
                </a14:m>
                <a:r>
                  <a:rPr lang="en-US" sz="2000" dirty="0" smtClean="0"/>
                  <a:t>s of a pound.  How many of those pizzas make </a:t>
                </a:r>
                <a14:m>
                  <m:oMath xmlns:m="http://schemas.openxmlformats.org/officeDocument/2006/math">
                    <m:f>
                      <m:fPr>
                        <m:ctrlPr>
                          <a:rPr lang="en-US" sz="2000" i="1" smtClean="0">
                            <a:latin typeface="Cambria Math"/>
                          </a:rPr>
                        </m:ctrlPr>
                      </m:fPr>
                      <m:num>
                        <m:r>
                          <a:rPr lang="en-US" sz="2000" b="0" i="1" smtClean="0">
                            <a:latin typeface="Cambria Math"/>
                          </a:rPr>
                          <m:t>3</m:t>
                        </m:r>
                      </m:num>
                      <m:den>
                        <m:r>
                          <a:rPr lang="en-US" sz="2000" b="0" i="1" smtClean="0">
                            <a:latin typeface="Cambria Math"/>
                          </a:rPr>
                          <m:t>2</m:t>
                        </m:r>
                      </m:den>
                    </m:f>
                  </m:oMath>
                </a14:m>
                <a:r>
                  <a:rPr lang="en-US" sz="2000" dirty="0" smtClean="0"/>
                  <a:t> pounds?</a:t>
                </a:r>
              </a:p>
              <a:p>
                <a:pPr marL="0" indent="0">
                  <a:buNone/>
                </a:pPr>
                <a:endParaRPr lang="en-US" sz="2000" dirty="0"/>
              </a:p>
              <a:p>
                <a:pPr marL="0" indent="0">
                  <a:buNone/>
                </a:pPr>
                <a:r>
                  <a:rPr lang="en-US" sz="2000" dirty="0" smtClean="0"/>
                  <a:t>There are various ‘other’ ways to solve this problem … besides just telling students to flip and multiply!</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a:stretch>
              </a:blipFill>
            </p:spPr>
            <p:txBody>
              <a:bodyPr/>
              <a:lstStyle/>
              <a:p>
                <a:r>
                  <a:rPr lang="en-US">
                    <a:noFill/>
                  </a:rPr>
                  <a:t> </a:t>
                </a:r>
              </a:p>
            </p:txBody>
          </p:sp>
        </mc:Fallback>
      </mc:AlternateContent>
    </p:spTree>
    <p:extLst>
      <p:ext uri="{BB962C8B-B14F-4D97-AF65-F5344CB8AC3E}">
        <p14:creationId xmlns:p14="http://schemas.microsoft.com/office/powerpoint/2010/main" val="4170015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endParaRPr lang="en-US" sz="2000" dirty="0" smtClean="0"/>
              </a:p>
              <a:p>
                <a:pPr marL="0" indent="0">
                  <a:buNone/>
                </a:pPr>
                <a:r>
                  <a:rPr lang="en-US" sz="2000" dirty="0"/>
                  <a:t>(1) One way is to use pattern blocks.  *(Demonstration on board using two hexagons as a whole.)</a:t>
                </a:r>
              </a:p>
              <a:p>
                <a:pPr marL="0" indent="0">
                  <a:buNone/>
                </a:pPr>
                <a:endParaRPr lang="en-US" sz="2000" dirty="0" smtClean="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a:rPr>
                          </m:ctrlPr>
                        </m:fPr>
                        <m:num>
                          <m:r>
                            <a:rPr lang="en-US" sz="2000" i="1">
                              <a:latin typeface="Cambria Math"/>
                            </a:rPr>
                            <m:t>3</m:t>
                          </m:r>
                        </m:num>
                        <m:den>
                          <m:r>
                            <a:rPr lang="en-US" sz="2000" i="1">
                              <a:latin typeface="Cambria Math"/>
                            </a:rPr>
                            <m:t>2</m:t>
                          </m:r>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2</m:t>
                          </m:r>
                        </m:num>
                        <m:den>
                          <m:r>
                            <a:rPr lang="en-US" sz="2000" i="1">
                              <a:latin typeface="Cambria Math"/>
                              <a:ea typeface="Cambria Math"/>
                            </a:rPr>
                            <m:t>3</m:t>
                          </m:r>
                        </m:den>
                      </m:f>
                    </m:oMath>
                  </m:oMathPara>
                </a14:m>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76599"/>
            <a:ext cx="44577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4298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2000" dirty="0" smtClean="0"/>
                  <a:t>Proving ‘flip and multiply’ is easy … but intimidating to K12 students(&amp; pre-service teachers):</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f>
                            <m:fPr>
                              <m:ctrlPr>
                                <a:rPr lang="en-US" sz="2000" i="1" smtClean="0">
                                  <a:latin typeface="Cambria Math"/>
                                </a:rPr>
                              </m:ctrlPr>
                            </m:fPr>
                            <m:num>
                              <m:r>
                                <a:rPr lang="en-US" sz="2000" b="0" i="1" smtClean="0">
                                  <a:latin typeface="Cambria Math"/>
                                </a:rPr>
                                <m:t>𝑎</m:t>
                              </m:r>
                            </m:num>
                            <m:den>
                              <m:r>
                                <a:rPr lang="en-US" sz="2000" b="0" i="1" smtClean="0">
                                  <a:latin typeface="Cambria Math"/>
                                </a:rPr>
                                <m:t>𝑏</m:t>
                              </m:r>
                            </m:den>
                          </m:f>
                        </m:num>
                        <m:den>
                          <m:f>
                            <m:fPr>
                              <m:ctrlPr>
                                <a:rPr lang="en-US" sz="2000" i="1" smtClean="0">
                                  <a:latin typeface="Cambria Math"/>
                                </a:rPr>
                              </m:ctrlPr>
                            </m:fPr>
                            <m:num>
                              <m:r>
                                <a:rPr lang="en-US" sz="2000" b="0" i="1" smtClean="0">
                                  <a:latin typeface="Cambria Math"/>
                                </a:rPr>
                                <m:t>𝑐</m:t>
                              </m:r>
                            </m:num>
                            <m:den>
                              <m:r>
                                <a:rPr lang="en-US" sz="2000" b="0" i="1" smtClean="0">
                                  <a:latin typeface="Cambria Math"/>
                                </a:rPr>
                                <m:t>𝑑</m:t>
                              </m:r>
                            </m:den>
                          </m:f>
                        </m:den>
                      </m:f>
                      <m:r>
                        <a:rPr lang="en-US" sz="2000" i="1" smtClean="0">
                          <a:latin typeface="Cambria Math"/>
                          <a:ea typeface="Cambria Math"/>
                        </a:rPr>
                        <m:t>∙</m:t>
                      </m:r>
                      <m:f>
                        <m:fPr>
                          <m:ctrlPr>
                            <a:rPr lang="en-US" sz="2000" i="1" smtClean="0">
                              <a:latin typeface="Cambria Math"/>
                              <a:ea typeface="Cambria Math"/>
                            </a:rPr>
                          </m:ctrlPr>
                        </m:fPr>
                        <m:num>
                          <m:r>
                            <a:rPr lang="en-US" sz="2000" b="0" i="1" smtClean="0">
                              <a:latin typeface="Cambria Math"/>
                              <a:ea typeface="Cambria Math"/>
                            </a:rPr>
                            <m:t>𝑏</m:t>
                          </m:r>
                        </m:num>
                        <m:den>
                          <m:r>
                            <a:rPr lang="en-US" sz="2000" b="0" i="1" smtClean="0">
                              <a:latin typeface="Cambria Math"/>
                              <a:ea typeface="Cambria Math"/>
                            </a:rPr>
                            <m:t>𝑏</m:t>
                          </m:r>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𝑎</m:t>
                          </m:r>
                        </m:num>
                        <m:den>
                          <m:f>
                            <m:fPr>
                              <m:ctrlPr>
                                <a:rPr lang="en-US" sz="2000" b="0" i="1" smtClean="0">
                                  <a:latin typeface="Cambria Math"/>
                                  <a:ea typeface="Cambria Math"/>
                                </a:rPr>
                              </m:ctrlPr>
                            </m:fPr>
                            <m:num>
                              <m:r>
                                <a:rPr lang="en-US" sz="2000" b="0" i="1" smtClean="0">
                                  <a:latin typeface="Cambria Math"/>
                                  <a:ea typeface="Cambria Math"/>
                                </a:rPr>
                                <m:t>𝑐𝑏</m:t>
                              </m:r>
                            </m:num>
                            <m:den>
                              <m:r>
                                <a:rPr lang="en-US" sz="2000" b="0" i="1" smtClean="0">
                                  <a:latin typeface="Cambria Math"/>
                                  <a:ea typeface="Cambria Math"/>
                                </a:rPr>
                                <m:t>𝑑</m:t>
                              </m:r>
                            </m:den>
                          </m:f>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𝑑</m:t>
                          </m:r>
                        </m:num>
                        <m:den>
                          <m:r>
                            <a:rPr lang="en-US" sz="2000" b="0" i="1" smtClean="0">
                              <a:latin typeface="Cambria Math"/>
                              <a:ea typeface="Cambria Math"/>
                            </a:rPr>
                            <m:t>𝑑</m:t>
                          </m:r>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𝑎𝑑</m:t>
                          </m:r>
                        </m:num>
                        <m:den>
                          <m:r>
                            <a:rPr lang="en-US" sz="2000" b="0" i="1" smtClean="0">
                              <a:latin typeface="Cambria Math"/>
                              <a:ea typeface="Cambria Math"/>
                            </a:rPr>
                            <m:t>𝑐𝑏</m:t>
                          </m:r>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𝑎</m:t>
                          </m:r>
                        </m:num>
                        <m:den>
                          <m:r>
                            <a:rPr lang="en-US" sz="2000" b="0" i="1" smtClean="0">
                              <a:latin typeface="Cambria Math"/>
                              <a:ea typeface="Cambria Math"/>
                            </a:rPr>
                            <m:t>𝑏</m:t>
                          </m:r>
                        </m:den>
                      </m:f>
                      <m:r>
                        <a:rPr lang="en-US" sz="2000" b="0" i="1" smtClean="0">
                          <a:latin typeface="Cambria Math"/>
                          <a:ea typeface="Cambria Math"/>
                        </a:rPr>
                        <m:t>∙</m:t>
                      </m:r>
                      <m:f>
                        <m:fPr>
                          <m:ctrlPr>
                            <a:rPr lang="en-US" sz="2000" b="0" i="1" smtClean="0">
                              <a:latin typeface="Cambria Math"/>
                              <a:ea typeface="Cambria Math"/>
                            </a:rPr>
                          </m:ctrlPr>
                        </m:fPr>
                        <m:num>
                          <m:r>
                            <a:rPr lang="en-US" sz="2000" b="0" i="1" smtClean="0">
                              <a:latin typeface="Cambria Math"/>
                              <a:ea typeface="Cambria Math"/>
                            </a:rPr>
                            <m:t>𝑑</m:t>
                          </m:r>
                        </m:num>
                        <m:den>
                          <m:r>
                            <a:rPr lang="en-US" sz="2000" b="0" i="1" smtClean="0">
                              <a:latin typeface="Cambria Math"/>
                              <a:ea typeface="Cambria Math"/>
                            </a:rPr>
                            <m:t>𝑐</m:t>
                          </m:r>
                        </m:den>
                      </m:f>
                    </m:oMath>
                  </m:oMathPara>
                </a14:m>
                <a:endParaRPr lang="en-US" sz="2000" dirty="0" smtClean="0"/>
              </a:p>
              <a:p>
                <a:pPr marL="0" indent="0">
                  <a:buNone/>
                </a:pPr>
                <a:endParaRPr lang="en-US" sz="2000"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𝑤h𝑒𝑟𝑒</m:t>
                      </m:r>
                      <m:r>
                        <a:rPr lang="en-US" sz="2000" b="0" i="1" smtClean="0">
                          <a:latin typeface="Cambria Math"/>
                        </a:rPr>
                        <m:t> </m:t>
                      </m:r>
                      <m:r>
                        <a:rPr lang="en-US" sz="2000" b="0" i="1" smtClean="0">
                          <a:latin typeface="Cambria Math"/>
                        </a:rPr>
                        <m:t>𝑏</m:t>
                      </m:r>
                      <m:r>
                        <a:rPr lang="en-US" sz="2000" b="0" i="1" smtClean="0">
                          <a:latin typeface="Cambria Math"/>
                        </a:rPr>
                        <m:t> </m:t>
                      </m:r>
                      <m:r>
                        <a:rPr lang="en-US" sz="2000" b="0" i="1" smtClean="0">
                          <a:latin typeface="Cambria Math"/>
                        </a:rPr>
                        <m:t>𝑎𝑛𝑑</m:t>
                      </m:r>
                      <m:r>
                        <a:rPr lang="en-US" sz="2000" b="0" i="1" smtClean="0">
                          <a:latin typeface="Cambria Math"/>
                        </a:rPr>
                        <m:t> </m:t>
                      </m:r>
                      <m:r>
                        <a:rPr lang="en-US" sz="2000" b="0" i="1" smtClean="0">
                          <a:latin typeface="Cambria Math"/>
                        </a:rPr>
                        <m:t>𝑑</m:t>
                      </m:r>
                      <m:r>
                        <a:rPr lang="en-US" sz="2000" b="0" i="1" smtClean="0">
                          <a:latin typeface="Cambria Math"/>
                        </a:rPr>
                        <m:t> ≠0</m:t>
                      </m:r>
                    </m:oMath>
                  </m:oMathPara>
                </a14:m>
                <a:endParaRPr lang="en-US" sz="2000" dirty="0"/>
              </a:p>
              <a:p>
                <a:pPr marL="0" indent="0">
                  <a:buNone/>
                </a:pPr>
                <a:r>
                  <a:rPr lang="en-US" sz="2000" dirty="0" smtClean="0"/>
                  <a:t>Why is dividing by zero meaningless? (measurement model).</a:t>
                </a:r>
              </a:p>
              <a:p>
                <a:pPr marL="0" indent="0">
                  <a:buNone/>
                </a:pPr>
                <a:r>
                  <a:rPr lang="en-US" sz="2000" dirty="0" smtClean="0"/>
                  <a:t> </a:t>
                </a:r>
              </a:p>
              <a:p>
                <a:pPr marL="0" indent="0">
                  <a:buNone/>
                </a:pPr>
                <a:r>
                  <a:rPr lang="en-US" sz="2000" dirty="0" smtClean="0"/>
                  <a:t>Ex.  </a:t>
                </a:r>
                <a14:m>
                  <m:oMath xmlns:m="http://schemas.openxmlformats.org/officeDocument/2006/math">
                    <m:f>
                      <m:fPr>
                        <m:ctrlPr>
                          <a:rPr lang="en-US" sz="3200" i="1" smtClean="0">
                            <a:latin typeface="Cambria Math"/>
                          </a:rPr>
                        </m:ctrlPr>
                      </m:fPr>
                      <m:num>
                        <m:r>
                          <a:rPr lang="en-US" sz="3200" b="0" i="1" smtClean="0">
                            <a:latin typeface="Cambria Math"/>
                          </a:rPr>
                          <m:t>3</m:t>
                        </m:r>
                      </m:num>
                      <m:den>
                        <m:r>
                          <a:rPr lang="en-US" sz="3200" b="0" i="1" smtClean="0">
                            <a:latin typeface="Cambria Math"/>
                          </a:rPr>
                          <m:t>2</m:t>
                        </m:r>
                      </m:den>
                    </m:f>
                    <m:r>
                      <a:rPr lang="en-US" sz="3200" i="1">
                        <a:latin typeface="Cambria Math"/>
                        <a:ea typeface="Cambria Math"/>
                      </a:rPr>
                      <m:t>×</m:t>
                    </m:r>
                    <m:f>
                      <m:fPr>
                        <m:ctrlPr>
                          <a:rPr lang="en-US" sz="3200" i="1" smtClean="0">
                            <a:latin typeface="Cambria Math"/>
                            <a:ea typeface="Cambria Math"/>
                          </a:rPr>
                        </m:ctrlPr>
                      </m:fPr>
                      <m:num>
                        <m:r>
                          <a:rPr lang="en-US" sz="3200" b="0" i="1" smtClean="0">
                            <a:latin typeface="Cambria Math"/>
                            <a:ea typeface="Cambria Math"/>
                          </a:rPr>
                          <m:t>3</m:t>
                        </m:r>
                      </m:num>
                      <m:den>
                        <m:r>
                          <a:rPr lang="en-US" sz="3200" b="0" i="1" smtClean="0">
                            <a:latin typeface="Cambria Math"/>
                            <a:ea typeface="Cambria Math"/>
                          </a:rPr>
                          <m:t>2</m:t>
                        </m:r>
                      </m:den>
                    </m:f>
                  </m:oMath>
                </a14:m>
                <a:r>
                  <a:rPr lang="en-US" sz="3200" dirty="0" smtClean="0"/>
                  <a:t>  </a:t>
                </a:r>
                <a:r>
                  <a:rPr lang="en-US" sz="2000" dirty="0" smtClean="0"/>
                  <a:t>using pattern blocks:  (*board demonstration of pattern block multiplication model with two hexagons as a whole to obtain </a:t>
                </a:r>
                <a14:m>
                  <m:oMath xmlns:m="http://schemas.openxmlformats.org/officeDocument/2006/math">
                    <m:r>
                      <a:rPr lang="en-US" sz="2000" b="0" i="1" smtClean="0">
                        <a:latin typeface="Cambria Math"/>
                      </a:rPr>
                      <m:t>2</m:t>
                    </m:r>
                    <m:f>
                      <m:fPr>
                        <m:ctrlPr>
                          <a:rPr lang="en-US" sz="2000" b="0" i="1" smtClean="0">
                            <a:latin typeface="Cambria Math"/>
                          </a:rPr>
                        </m:ctrlPr>
                      </m:fPr>
                      <m:num>
                        <m:r>
                          <a:rPr lang="en-US" sz="2000" b="0" i="1" smtClean="0">
                            <a:latin typeface="Cambria Math"/>
                          </a:rPr>
                          <m:t>1</m:t>
                        </m:r>
                      </m:num>
                      <m:den>
                        <m:r>
                          <a:rPr lang="en-US" sz="2000" b="0" i="1" smtClean="0">
                            <a:latin typeface="Cambria Math"/>
                          </a:rPr>
                          <m:t>4</m:t>
                        </m:r>
                      </m:den>
                    </m:f>
                  </m:oMath>
                </a14:m>
                <a:r>
                  <a:rPr lang="en-US" sz="2000" dirty="0" smtClean="0"/>
                  <a:t>).</a:t>
                </a:r>
              </a:p>
              <a:p>
                <a:pPr marL="0" indent="0">
                  <a:buNone/>
                </a:pPr>
                <a:endParaRPr lang="en-US" sz="2000" dirty="0"/>
              </a:p>
              <a:p>
                <a:pPr marL="0" indent="0">
                  <a:buNone/>
                </a:pPr>
                <a:r>
                  <a:rPr lang="en-US" sz="2000" dirty="0" smtClean="0"/>
                  <a:t>‘Three of the two halves of three halves’ </a:t>
                </a:r>
                <a:endParaRPr lang="en-US" sz="2000" dirty="0"/>
              </a:p>
              <a:p>
                <a:pPr marL="0" indent="0">
                  <a:buNone/>
                </a:pPr>
                <a:endParaRPr lang="en-US" sz="2000" dirty="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t="-513"/>
                </a:stretch>
              </a:blipFill>
            </p:spPr>
            <p:txBody>
              <a:bodyPr/>
              <a:lstStyle/>
              <a:p>
                <a:r>
                  <a:rPr lang="en-US">
                    <a:noFill/>
                  </a:rPr>
                  <a:t> </a:t>
                </a:r>
              </a:p>
            </p:txBody>
          </p:sp>
        </mc:Fallback>
      </mc:AlternateContent>
    </p:spTree>
    <p:extLst>
      <p:ext uri="{BB962C8B-B14F-4D97-AF65-F5344CB8AC3E}">
        <p14:creationId xmlns:p14="http://schemas.microsoft.com/office/powerpoint/2010/main" val="32531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arn(inVertic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 calcmode="lin" valueType="num">
                                      <p:cBhvr additive="base">
                                        <p:cTn id="2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 calcmode="lin" valueType="num">
                                      <p:cBhvr additive="base">
                                        <p:cTn id="2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2000" dirty="0" smtClean="0"/>
                  <a:t>Fraction Division using the Area model:</a:t>
                </a:r>
              </a:p>
              <a:p>
                <a:pPr marL="0" indent="0">
                  <a:buNone/>
                </a:pPr>
                <a:r>
                  <a:rPr lang="en-US" sz="2000" dirty="0" smtClean="0"/>
                  <a:t> </a:t>
                </a:r>
              </a:p>
              <a:p>
                <a:pPr marL="0" indent="0">
                  <a:buNone/>
                </a:pPr>
                <a:r>
                  <a:rPr lang="en-US" sz="2000" dirty="0" smtClean="0"/>
                  <a:t>Based on the idea that for the area of rectangles:</a:t>
                </a:r>
              </a:p>
              <a:p>
                <a:pPr marL="0" indent="0">
                  <a:buNone/>
                </a:pPr>
                <a:endParaRPr lang="en-US" sz="2000" dirty="0"/>
              </a:p>
              <a:p>
                <a:pPr marL="0" indent="0">
                  <a:buNone/>
                </a:pPr>
                <a14:m>
                  <m:oMath xmlns:m="http://schemas.openxmlformats.org/officeDocument/2006/math">
                    <m:r>
                      <a:rPr lang="en-US" sz="2000" b="0" i="1" smtClean="0">
                        <a:latin typeface="Cambria Math"/>
                      </a:rPr>
                      <m:t>𝐴</m:t>
                    </m:r>
                    <m:r>
                      <a:rPr lang="en-US" sz="2000" b="0" i="1" smtClean="0">
                        <a:latin typeface="Cambria Math"/>
                      </a:rPr>
                      <m:t>=</m:t>
                    </m:r>
                    <m:r>
                      <a:rPr lang="en-US" sz="2000" b="0" i="1" smtClean="0">
                        <a:latin typeface="Cambria Math"/>
                      </a:rPr>
                      <m:t>𝑤</m:t>
                    </m:r>
                    <m:r>
                      <a:rPr lang="en-US" sz="2000" b="0" i="1" smtClean="0">
                        <a:latin typeface="Cambria Math"/>
                        <a:ea typeface="Cambria Math"/>
                      </a:rPr>
                      <m:t>∙</m:t>
                    </m:r>
                    <m:r>
                      <a:rPr lang="en-US" sz="2000" b="0" i="1" smtClean="0">
                        <a:latin typeface="Cambria Math"/>
                        <a:ea typeface="Cambria Math"/>
                      </a:rPr>
                      <m:t>𝑙</m:t>
                    </m:r>
                  </m:oMath>
                </a14:m>
                <a:r>
                  <a:rPr lang="en-US" sz="2000" dirty="0" smtClean="0"/>
                  <a:t> then division can be computed by:</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3200" i="1" smtClean="0">
                              <a:latin typeface="Cambria Math"/>
                            </a:rPr>
                          </m:ctrlPr>
                        </m:fPr>
                        <m:num>
                          <m:r>
                            <a:rPr lang="en-US" sz="3200" b="0" i="1" smtClean="0">
                              <a:latin typeface="Cambria Math"/>
                            </a:rPr>
                            <m:t>𝐴</m:t>
                          </m:r>
                        </m:num>
                        <m:den>
                          <m:r>
                            <a:rPr lang="en-US" sz="3200" b="0" i="1" smtClean="0">
                              <a:latin typeface="Cambria Math"/>
                            </a:rPr>
                            <m:t>𝑤</m:t>
                          </m:r>
                        </m:den>
                      </m:f>
                      <m:r>
                        <a:rPr lang="en-US" sz="3200" b="0" i="1" smtClean="0">
                          <a:latin typeface="Cambria Math"/>
                        </a:rPr>
                        <m:t>=</m:t>
                      </m:r>
                      <m:r>
                        <a:rPr lang="en-US" sz="3200" b="0" i="1" smtClean="0">
                          <a:latin typeface="Cambria Math"/>
                        </a:rPr>
                        <m:t>𝑙</m:t>
                      </m:r>
                    </m:oMath>
                  </m:oMathPara>
                </a14:m>
                <a:endParaRPr lang="en-US" sz="3200" dirty="0" smtClean="0"/>
              </a:p>
              <a:p>
                <a:pPr marL="0" indent="0">
                  <a:buNone/>
                </a:pPr>
                <a:endParaRPr lang="en-US" sz="2000" dirty="0"/>
              </a:p>
              <a:p>
                <a:pPr marL="0" indent="0">
                  <a:buNone/>
                </a:pPr>
                <a:r>
                  <a:rPr lang="en-US" sz="2000" dirty="0" smtClean="0"/>
                  <a:t>Ex. </a:t>
                </a:r>
                <a14:m>
                  <m:oMath xmlns:m="http://schemas.openxmlformats.org/officeDocument/2006/math">
                    <m:f>
                      <m:fPr>
                        <m:ctrlPr>
                          <a:rPr lang="en-US" sz="3200" i="1">
                            <a:latin typeface="Cambria Math"/>
                          </a:rPr>
                        </m:ctrlPr>
                      </m:fPr>
                      <m:num>
                        <m:r>
                          <a:rPr lang="en-US" sz="3200" i="1">
                            <a:latin typeface="Cambria Math"/>
                          </a:rPr>
                          <m:t>3</m:t>
                        </m:r>
                      </m:num>
                      <m:den>
                        <m:r>
                          <a:rPr lang="en-US" sz="3200" i="1">
                            <a:latin typeface="Cambria Math"/>
                          </a:rPr>
                          <m:t>2</m:t>
                        </m:r>
                      </m:den>
                    </m:f>
                    <m:r>
                      <a:rPr lang="en-US" sz="3200" i="1">
                        <a:latin typeface="Cambria Math"/>
                        <a:ea typeface="Cambria Math"/>
                      </a:rPr>
                      <m:t>÷</m:t>
                    </m:r>
                    <m:f>
                      <m:fPr>
                        <m:ctrlPr>
                          <a:rPr lang="en-US" sz="3200" i="1">
                            <a:latin typeface="Cambria Math"/>
                            <a:ea typeface="Cambria Math"/>
                          </a:rPr>
                        </m:ctrlPr>
                      </m:fPr>
                      <m:num>
                        <m:r>
                          <a:rPr lang="en-US" sz="3200" i="1">
                            <a:latin typeface="Cambria Math"/>
                            <a:ea typeface="Cambria Math"/>
                          </a:rPr>
                          <m:t>2</m:t>
                        </m:r>
                      </m:num>
                      <m:den>
                        <m:r>
                          <a:rPr lang="en-US" sz="3200" i="1">
                            <a:latin typeface="Cambria Math"/>
                            <a:ea typeface="Cambria Math"/>
                          </a:rPr>
                          <m:t>3</m:t>
                        </m:r>
                      </m:den>
                    </m:f>
                  </m:oMath>
                </a14:m>
                <a:r>
                  <a:rPr lang="en-US" sz="3200" dirty="0" smtClean="0"/>
                  <a:t>  </a:t>
                </a:r>
                <a:r>
                  <a:rPr lang="en-US" sz="1400" dirty="0" smtClean="0"/>
                  <a:t>using area model </a:t>
                </a:r>
                <a:r>
                  <a:rPr lang="en-US" sz="1800" dirty="0" smtClean="0"/>
                  <a:t>(*demonstrated on board)</a:t>
                </a:r>
                <a:endParaRPr lang="en-US" sz="1800" dirty="0"/>
              </a:p>
              <a:p>
                <a:pPr marL="0" indent="0">
                  <a:buNone/>
                </a:pPr>
                <a:endParaRPr lang="en-US" sz="2000" dirty="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t="-513"/>
                </a:stretch>
              </a:blipFill>
            </p:spPr>
            <p:txBody>
              <a:bodyPr/>
              <a:lstStyle/>
              <a:p>
                <a:r>
                  <a:rPr lang="en-US">
                    <a:noFill/>
                  </a:rPr>
                  <a:t> </a:t>
                </a:r>
              </a:p>
            </p:txBody>
          </p:sp>
        </mc:Fallback>
      </mc:AlternateContent>
    </p:spTree>
    <p:extLst>
      <p:ext uri="{BB962C8B-B14F-4D97-AF65-F5344CB8AC3E}">
        <p14:creationId xmlns:p14="http://schemas.microsoft.com/office/powerpoint/2010/main" val="2713276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fontScale="92500"/>
              </a:bodyPr>
              <a:lstStyle/>
              <a:p>
                <a:pPr marL="0" indent="0">
                  <a:buNone/>
                </a:pPr>
                <a:r>
                  <a:rPr lang="en-US" dirty="0" smtClean="0"/>
                  <a:t>The continued fraction </a:t>
                </a:r>
                <a:r>
                  <a:rPr lang="en-US" b="1" dirty="0" smtClean="0"/>
                  <a:t>connection</a:t>
                </a:r>
                <a:r>
                  <a:rPr lang="en-US" dirty="0" smtClean="0"/>
                  <a:t>:</a:t>
                </a:r>
              </a:p>
              <a:p>
                <a:pPr marL="0" indent="0">
                  <a:buNone/>
                </a:pPr>
                <a:endParaRPr lang="en-US" dirty="0"/>
              </a:p>
              <a:p>
                <a:pPr marL="0" indent="0">
                  <a:buNone/>
                </a:pPr>
                <a:r>
                  <a:rPr lang="en-US" sz="2800" dirty="0" smtClean="0"/>
                  <a:t>Continued fractions are an interesting transition from fractional thinking to </a:t>
                </a:r>
                <a:r>
                  <a:rPr lang="en-US" sz="2800" i="1" dirty="0"/>
                  <a:t>n</a:t>
                </a:r>
                <a:r>
                  <a:rPr lang="en-US" sz="2800" i="1" dirty="0" smtClean="0"/>
                  <a:t>umber sense</a:t>
                </a:r>
                <a:r>
                  <a:rPr lang="en-US" sz="2800" dirty="0" smtClean="0"/>
                  <a:t>, all in a context of an </a:t>
                </a:r>
                <a:r>
                  <a:rPr lang="en-US" sz="2800" u="sng" dirty="0" smtClean="0"/>
                  <a:t>area model</a:t>
                </a:r>
                <a:r>
                  <a:rPr lang="en-US" sz="2800" dirty="0" smtClean="0"/>
                  <a:t>.</a:t>
                </a:r>
              </a:p>
              <a:p>
                <a:pPr marL="0" indent="0">
                  <a:buNone/>
                </a:pPr>
                <a:endParaRPr lang="en-US" dirty="0"/>
              </a:p>
              <a:p>
                <a:pPr marL="0" indent="0">
                  <a:buNone/>
                </a:pPr>
                <a:r>
                  <a:rPr lang="en-US" dirty="0" smtClean="0"/>
                  <a:t>In Math 100, students learn two definitions for rational numbers when heading into their unit on </a:t>
                </a:r>
                <a:r>
                  <a:rPr lang="en-US" i="1" dirty="0" smtClean="0"/>
                  <a:t>number sense</a:t>
                </a:r>
                <a:r>
                  <a:rPr lang="en-US" dirty="0" smtClean="0"/>
                  <a:t>:</a:t>
                </a:r>
              </a:p>
              <a:p>
                <a:pPr marL="0" indent="0">
                  <a:buNone/>
                </a:pPr>
                <a:endParaRPr lang="en-US" dirty="0"/>
              </a:p>
              <a:p>
                <a:pPr marL="0" indent="0">
                  <a:buNone/>
                </a:pPr>
                <a:r>
                  <a:rPr lang="en-US" dirty="0"/>
                  <a:t> </a:t>
                </a:r>
                <a:r>
                  <a:rPr lang="en-US" dirty="0" err="1" smtClean="0"/>
                  <a:t>i</a:t>
                </a:r>
                <a:r>
                  <a:rPr lang="en-US" dirty="0" smtClean="0"/>
                  <a:t>. </a:t>
                </a:r>
                <a14:m>
                  <m:oMath xmlns:m="http://schemas.openxmlformats.org/officeDocument/2006/math">
                    <m:d>
                      <m:dPr>
                        <m:begChr m:val="{"/>
                        <m:endChr m:val="}"/>
                        <m:ctrlPr>
                          <a:rPr lang="en-US" i="1" smtClean="0">
                            <a:latin typeface="Cambria Math"/>
                          </a:rPr>
                        </m:ctrlPr>
                      </m:dPr>
                      <m:e>
                        <m:f>
                          <m:fPr>
                            <m:ctrlPr>
                              <a:rPr lang="en-US" i="1" smtClean="0">
                                <a:latin typeface="Cambria Math"/>
                              </a:rPr>
                            </m:ctrlPr>
                          </m:fPr>
                          <m:num>
                            <m:r>
                              <a:rPr lang="en-US" b="0" i="1" smtClean="0">
                                <a:latin typeface="Cambria Math"/>
                              </a:rPr>
                              <m:t>𝑎</m:t>
                            </m:r>
                          </m:num>
                          <m:den>
                            <m:r>
                              <a:rPr lang="en-US" b="0" i="1" smtClean="0">
                                <a:latin typeface="Cambria Math"/>
                              </a:rPr>
                              <m:t>𝑏</m:t>
                            </m:r>
                          </m:den>
                        </m:f>
                        <m:r>
                          <a:rPr lang="en-US" b="0" i="1" smtClean="0">
                            <a:latin typeface="Cambria Math"/>
                          </a:rPr>
                          <m:t> : </m:t>
                        </m:r>
                        <m:r>
                          <a:rPr lang="en-US" b="0" i="1" smtClean="0">
                            <a:latin typeface="Cambria Math"/>
                          </a:rPr>
                          <m:t>𝑏</m:t>
                        </m:r>
                        <m:r>
                          <a:rPr lang="en-US" b="0" i="1" smtClean="0">
                            <a:latin typeface="Cambria Math"/>
                            <a:ea typeface="Cambria Math"/>
                          </a:rPr>
                          <m:t>≠0 </m:t>
                        </m:r>
                        <m:r>
                          <a:rPr lang="en-US" b="0" i="1" smtClean="0">
                            <a:latin typeface="Cambria Math"/>
                            <a:ea typeface="Cambria Math"/>
                          </a:rPr>
                          <m:t>𝑎𝑛𝑑</m:t>
                        </m:r>
                        <m:r>
                          <a:rPr lang="en-US" b="0" i="1" smtClean="0">
                            <a:latin typeface="Cambria Math"/>
                            <a:ea typeface="Cambria Math"/>
                          </a:rPr>
                          <m:t> </m:t>
                        </m:r>
                        <m:r>
                          <a:rPr lang="en-US" b="0" i="1" smtClean="0">
                            <a:latin typeface="Cambria Math"/>
                            <a:ea typeface="Cambria Math"/>
                          </a:rPr>
                          <m:t>𝑎</m:t>
                        </m:r>
                        <m:r>
                          <a:rPr lang="en-US" b="0" i="1" smtClean="0">
                            <a:latin typeface="Cambria Math"/>
                            <a:ea typeface="Cambria Math"/>
                          </a:rPr>
                          <m:t>, </m:t>
                        </m:r>
                        <m:r>
                          <a:rPr lang="en-US" b="0" i="1" smtClean="0">
                            <a:latin typeface="Cambria Math"/>
                            <a:ea typeface="Cambria Math"/>
                          </a:rPr>
                          <m:t>𝑏</m:t>
                        </m:r>
                        <m:r>
                          <a:rPr lang="en-US" b="0" i="1" smtClean="0">
                            <a:latin typeface="Cambria Math"/>
                            <a:ea typeface="Cambria Math"/>
                          </a:rPr>
                          <m:t>∈</m:t>
                        </m:r>
                        <m:r>
                          <a:rPr lang="en-US" b="0" i="1" smtClean="0">
                            <a:latin typeface="Cambria Math"/>
                            <a:ea typeface="Cambria Math"/>
                          </a:rPr>
                          <m:t>ℤ</m:t>
                        </m:r>
                        <m:r>
                          <a:rPr lang="en-US" b="0" i="1" smtClean="0">
                            <a:latin typeface="Cambria Math"/>
                            <a:ea typeface="Cambria Math"/>
                          </a:rPr>
                          <m:t> </m:t>
                        </m:r>
                      </m:e>
                    </m:d>
                  </m:oMath>
                </a14:m>
                <a:endParaRPr lang="en-US" dirty="0" smtClean="0"/>
              </a:p>
              <a:p>
                <a:pPr marL="0" indent="0">
                  <a:buNone/>
                </a:pPr>
                <a:endParaRPr lang="en-US" dirty="0" smtClean="0"/>
              </a:p>
              <a:p>
                <a:pPr marL="0" indent="0">
                  <a:buNone/>
                </a:pPr>
                <a:r>
                  <a:rPr lang="en-US" dirty="0" smtClean="0"/>
                  <a:t>ii.  Rational numbers are numbers with repeating decimals representations.</a:t>
                </a:r>
                <a:endParaRPr lang="en-US" dirty="0"/>
              </a:p>
              <a:p>
                <a:pPr marL="0" indent="0">
                  <a:buNone/>
                </a:pPr>
                <a:endParaRPr lang="en-US" sz="2000" dirty="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1469" t="-615" r="-571"/>
                </a:stretch>
              </a:blipFill>
            </p:spPr>
            <p:txBody>
              <a:bodyPr/>
              <a:lstStyle/>
              <a:p>
                <a:r>
                  <a:rPr lang="en-US">
                    <a:noFill/>
                  </a:rPr>
                  <a:t> </a:t>
                </a:r>
              </a:p>
            </p:txBody>
          </p:sp>
        </mc:Fallback>
      </mc:AlternateContent>
    </p:spTree>
    <p:extLst>
      <p:ext uri="{BB962C8B-B14F-4D97-AF65-F5344CB8AC3E}">
        <p14:creationId xmlns:p14="http://schemas.microsoft.com/office/powerpoint/2010/main" val="415801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dirty="0" smtClean="0"/>
                  <a:t>Area model representations of continued fractions:</a:t>
                </a:r>
              </a:p>
              <a:p>
                <a:pPr marL="0" indent="0">
                  <a:buNone/>
                </a:pPr>
                <a:endParaRPr lang="en-US" dirty="0"/>
              </a:p>
              <a:p>
                <a:pPr marL="0" indent="0">
                  <a:buNone/>
                </a:pPr>
                <a:r>
                  <a:rPr lang="en-US" dirty="0" smtClean="0"/>
                  <a:t>Ex.  </a:t>
                </a:r>
                <a14:m>
                  <m:oMath xmlns:m="http://schemas.openxmlformats.org/officeDocument/2006/math">
                    <m:f>
                      <m:fPr>
                        <m:ctrlPr>
                          <a:rPr lang="en-US" i="1" smtClean="0">
                            <a:latin typeface="Cambria Math"/>
                          </a:rPr>
                        </m:ctrlPr>
                      </m:fPr>
                      <m:num>
                        <m:r>
                          <a:rPr lang="en-US" b="0" i="1" smtClean="0">
                            <a:latin typeface="Cambria Math"/>
                          </a:rPr>
                          <m:t>45</m:t>
                        </m:r>
                      </m:num>
                      <m:den>
                        <m:r>
                          <a:rPr lang="en-US" b="0" i="1" smtClean="0">
                            <a:latin typeface="Cambria Math"/>
                          </a:rPr>
                          <m:t>16</m:t>
                        </m:r>
                      </m:den>
                    </m:f>
                  </m:oMath>
                </a14:m>
                <a:endParaRPr lang="en-US" dirty="0" smtClean="0"/>
              </a:p>
              <a:p>
                <a:pPr marL="0" indent="0">
                  <a:buNone/>
                </a:pPr>
                <a:endParaRPr lang="en-US" dirty="0"/>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1306" t="-821"/>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666" y="2767013"/>
            <a:ext cx="4658934"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897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Background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US" dirty="0" smtClean="0"/>
                  <a:t>Origins difficult to pinpoint. Evidence they’ve been around over the last 2000 years.</a:t>
                </a:r>
              </a:p>
              <a:p>
                <a:r>
                  <a:rPr lang="en-US" dirty="0"/>
                  <a:t>T</a:t>
                </a:r>
                <a:r>
                  <a:rPr lang="en-US" dirty="0" smtClean="0"/>
                  <a:t>ypically credited to the emergence of Euclid’s algorithm, as by manipulating the algorithm, one can derive the continued fraction representation for </a:t>
                </a:r>
                <a14:m>
                  <m:oMath xmlns:m="http://schemas.openxmlformats.org/officeDocument/2006/math">
                    <m:r>
                      <a:rPr lang="en-US" b="0" i="1" smtClean="0">
                        <a:latin typeface="Cambria Math"/>
                      </a:rPr>
                      <m:t>𝑝</m:t>
                    </m:r>
                    <m:r>
                      <a:rPr lang="en-US" b="0" i="1" smtClean="0">
                        <a:latin typeface="Cambria Math"/>
                      </a:rPr>
                      <m:t>/</m:t>
                    </m:r>
                    <m:r>
                      <a:rPr lang="en-US" b="0" i="1" smtClean="0">
                        <a:latin typeface="Cambria Math"/>
                      </a:rPr>
                      <m:t>𝑞</m:t>
                    </m:r>
                  </m:oMath>
                </a14:m>
                <a:r>
                  <a:rPr lang="en-US" dirty="0" smtClean="0"/>
                  <a:t>.</a:t>
                </a:r>
              </a:p>
              <a:p>
                <a:r>
                  <a:rPr lang="en-US" dirty="0" smtClean="0"/>
                  <a:t>Ex. </a:t>
                </a:r>
                <a14:m>
                  <m:oMath xmlns:m="http://schemas.openxmlformats.org/officeDocument/2006/math">
                    <m:f>
                      <m:fPr>
                        <m:ctrlPr>
                          <a:rPr lang="en-US" i="1" smtClean="0">
                            <a:latin typeface="Cambria Math"/>
                          </a:rPr>
                        </m:ctrlPr>
                      </m:fPr>
                      <m:num>
                        <m:r>
                          <a:rPr lang="en-US" b="0" i="1" smtClean="0">
                            <a:latin typeface="Cambria Math"/>
                          </a:rPr>
                          <m:t>7</m:t>
                        </m:r>
                      </m:num>
                      <m:den>
                        <m:r>
                          <a:rPr lang="en-US" b="0" i="1" smtClean="0">
                            <a:latin typeface="Cambria Math"/>
                          </a:rPr>
                          <m:t>5</m:t>
                        </m:r>
                      </m:den>
                    </m:f>
                    <m:r>
                      <a:rPr lang="en-US" i="1" smtClean="0">
                        <a:latin typeface="Cambria Math"/>
                        <a:ea typeface="Cambria Math"/>
                      </a:rPr>
                      <m:t>→</m:t>
                    </m:r>
                    <m:r>
                      <a:rPr lang="en-US" b="0" i="1" smtClean="0">
                        <a:latin typeface="Cambria Math"/>
                        <a:ea typeface="Cambria Math"/>
                      </a:rPr>
                      <m:t>7=5∙1+2→</m:t>
                    </m:r>
                    <m:f>
                      <m:fPr>
                        <m:ctrlPr>
                          <a:rPr lang="en-US" i="1">
                            <a:latin typeface="Cambria Math"/>
                          </a:rPr>
                        </m:ctrlPr>
                      </m:fPr>
                      <m:num>
                        <m:r>
                          <a:rPr lang="en-US" i="1">
                            <a:latin typeface="Cambria Math"/>
                          </a:rPr>
                          <m:t>7</m:t>
                        </m:r>
                      </m:num>
                      <m:den>
                        <m:r>
                          <a:rPr lang="en-US" i="1">
                            <a:latin typeface="Cambria Math"/>
                          </a:rPr>
                          <m:t>5</m:t>
                        </m:r>
                      </m:den>
                    </m:f>
                    <m:r>
                      <a:rPr lang="en-US" b="0" i="1" smtClean="0">
                        <a:latin typeface="Cambria Math"/>
                      </a:rPr>
                      <m:t>=1+</m:t>
                    </m:r>
                    <m:f>
                      <m:fPr>
                        <m:ctrlPr>
                          <a:rPr lang="en-US" b="0" i="1" smtClean="0">
                            <a:latin typeface="Cambria Math"/>
                          </a:rPr>
                        </m:ctrlPr>
                      </m:fPr>
                      <m:num>
                        <m:r>
                          <a:rPr lang="en-US" b="0" i="1" smtClean="0">
                            <a:latin typeface="Cambria Math"/>
                          </a:rPr>
                          <m:t>2</m:t>
                        </m:r>
                      </m:num>
                      <m:den>
                        <m:r>
                          <a:rPr lang="en-US" b="0" i="1" smtClean="0">
                            <a:latin typeface="Cambria Math"/>
                          </a:rPr>
                          <m:t>5</m:t>
                        </m:r>
                      </m:den>
                    </m:f>
                    <m:r>
                      <a:rPr lang="en-US" b="0" i="1" smtClean="0">
                        <a:latin typeface="Cambria Math"/>
                        <a:ea typeface="Cambria Math"/>
                      </a:rPr>
                      <m:t>→1+</m:t>
                    </m:r>
                    <m:f>
                      <m:fPr>
                        <m:ctrlPr>
                          <a:rPr lang="en-US" b="0" i="1" smtClean="0">
                            <a:latin typeface="Cambria Math"/>
                            <a:ea typeface="Cambria Math"/>
                          </a:rPr>
                        </m:ctrlPr>
                      </m:fPr>
                      <m:num>
                        <m:r>
                          <a:rPr lang="en-US" b="0" i="1" smtClean="0">
                            <a:latin typeface="Cambria Math"/>
                            <a:ea typeface="Cambria Math"/>
                          </a:rPr>
                          <m:t>1</m:t>
                        </m:r>
                      </m:num>
                      <m:den>
                        <m:f>
                          <m:fPr>
                            <m:ctrlPr>
                              <a:rPr lang="en-US" b="0" i="1" smtClean="0">
                                <a:latin typeface="Cambria Math"/>
                                <a:ea typeface="Cambria Math"/>
                              </a:rPr>
                            </m:ctrlPr>
                          </m:fPr>
                          <m:num>
                            <m:r>
                              <a:rPr lang="en-US" b="0" i="1" smtClean="0">
                                <a:latin typeface="Cambria Math"/>
                                <a:ea typeface="Cambria Math"/>
                              </a:rPr>
                              <m:t>5</m:t>
                            </m:r>
                          </m:num>
                          <m:den>
                            <m:r>
                              <a:rPr lang="en-US" b="0" i="1" smtClean="0">
                                <a:latin typeface="Cambria Math"/>
                                <a:ea typeface="Cambria Math"/>
                              </a:rPr>
                              <m:t>2</m:t>
                            </m:r>
                          </m:den>
                        </m:f>
                      </m:den>
                    </m:f>
                  </m:oMath>
                </a14:m>
                <a:endParaRPr lang="en-US" dirty="0" smtClean="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a:rPr>
                        <m:t>5=2</m:t>
                      </m:r>
                      <m:r>
                        <a:rPr lang="en-US" b="0" i="1" smtClean="0">
                          <a:latin typeface="Cambria Math"/>
                          <a:ea typeface="Cambria Math"/>
                        </a:rPr>
                        <m:t>∙2+1→</m:t>
                      </m:r>
                      <m:f>
                        <m:fPr>
                          <m:ctrlPr>
                            <a:rPr lang="en-US" b="0" i="1" smtClean="0">
                              <a:latin typeface="Cambria Math"/>
                              <a:ea typeface="Cambria Math"/>
                            </a:rPr>
                          </m:ctrlPr>
                        </m:fPr>
                        <m:num>
                          <m:r>
                            <a:rPr lang="en-US" b="0" i="1" smtClean="0">
                              <a:latin typeface="Cambria Math"/>
                              <a:ea typeface="Cambria Math"/>
                            </a:rPr>
                            <m:t>5</m:t>
                          </m:r>
                        </m:num>
                        <m:den>
                          <m:r>
                            <a:rPr lang="en-US" b="0" i="1" smtClean="0">
                              <a:latin typeface="Cambria Math"/>
                              <a:ea typeface="Cambria Math"/>
                            </a:rPr>
                            <m:t>2</m:t>
                          </m:r>
                        </m:den>
                      </m:f>
                      <m:r>
                        <a:rPr lang="en-US" b="0" i="1" smtClean="0">
                          <a:latin typeface="Cambria Math"/>
                          <a:ea typeface="Cambria Math"/>
                        </a:rPr>
                        <m:t>=2+</m:t>
                      </m:r>
                      <m:f>
                        <m:fPr>
                          <m:ctrlPr>
                            <a:rPr lang="en-US" b="0" i="1" smtClean="0">
                              <a:latin typeface="Cambria Math"/>
                              <a:ea typeface="Cambria Math"/>
                            </a:rPr>
                          </m:ctrlPr>
                        </m:fPr>
                        <m:num>
                          <m:r>
                            <a:rPr lang="en-US" b="0" i="1" smtClean="0">
                              <a:latin typeface="Cambria Math"/>
                              <a:ea typeface="Cambria Math"/>
                            </a:rPr>
                            <m:t>1</m:t>
                          </m:r>
                        </m:num>
                        <m:den>
                          <m:r>
                            <a:rPr lang="en-US" b="0" i="1" smtClean="0">
                              <a:latin typeface="Cambria Math"/>
                              <a:ea typeface="Cambria Math"/>
                            </a:rPr>
                            <m:t>2</m:t>
                          </m:r>
                        </m:den>
                      </m:f>
                    </m:oMath>
                  </m:oMathPara>
                </a14:m>
                <a:endParaRPr lang="en-US" dirty="0" smtClean="0"/>
              </a:p>
              <a:p>
                <a:pPr marL="0" indent="0" algn="ctr">
                  <a:buNone/>
                </a:pPr>
                <a:r>
                  <a:rPr lang="en-US" dirty="0"/>
                  <a:t> </a:t>
                </a:r>
                <a14:m>
                  <m:oMath xmlns:m="http://schemas.openxmlformats.org/officeDocument/2006/math">
                    <m:f>
                      <m:fPr>
                        <m:ctrlPr>
                          <a:rPr lang="en-US" i="1" smtClean="0">
                            <a:latin typeface="Cambria Math"/>
                          </a:rPr>
                        </m:ctrlPr>
                      </m:fPr>
                      <m:num>
                        <m:r>
                          <a:rPr lang="en-US" i="1">
                            <a:latin typeface="Cambria Math"/>
                          </a:rPr>
                          <m:t>7</m:t>
                        </m:r>
                      </m:num>
                      <m:den>
                        <m:r>
                          <a:rPr lang="en-US" i="1">
                            <a:latin typeface="Cambria Math"/>
                          </a:rPr>
                          <m:t>5</m:t>
                        </m:r>
                      </m:den>
                    </m:f>
                    <m:r>
                      <a:rPr lang="en-US" b="0" i="1" smtClean="0">
                        <a:latin typeface="Cambria Math"/>
                      </a:rPr>
                      <m:t>=</m:t>
                    </m:r>
                    <m:r>
                      <a:rPr lang="en-US" i="1">
                        <a:latin typeface="Cambria Math"/>
                        <a:ea typeface="Cambria Math"/>
                      </a:rPr>
                      <m:t>1+</m:t>
                    </m:r>
                    <m:f>
                      <m:fPr>
                        <m:ctrlPr>
                          <a:rPr lang="en-US" i="1">
                            <a:latin typeface="Cambria Math"/>
                            <a:ea typeface="Cambria Math"/>
                          </a:rPr>
                        </m:ctrlPr>
                      </m:fPr>
                      <m:num>
                        <m:r>
                          <a:rPr lang="en-US" i="1">
                            <a:latin typeface="Cambria Math"/>
                            <a:ea typeface="Cambria Math"/>
                          </a:rPr>
                          <m:t>1</m:t>
                        </m:r>
                      </m:num>
                      <m:den>
                        <m:f>
                          <m:fPr>
                            <m:ctrlPr>
                              <a:rPr lang="en-US" i="1">
                                <a:latin typeface="Cambria Math"/>
                                <a:ea typeface="Cambria Math"/>
                              </a:rPr>
                            </m:ctrlPr>
                          </m:fPr>
                          <m:num>
                            <m:r>
                              <a:rPr lang="en-US" i="1">
                                <a:latin typeface="Cambria Math"/>
                                <a:ea typeface="Cambria Math"/>
                              </a:rPr>
                              <m:t>5</m:t>
                            </m:r>
                          </m:num>
                          <m:den>
                            <m:r>
                              <a:rPr lang="en-US" i="1">
                                <a:latin typeface="Cambria Math"/>
                                <a:ea typeface="Cambria Math"/>
                              </a:rPr>
                              <m:t>2</m:t>
                            </m:r>
                          </m:den>
                        </m:f>
                      </m:den>
                    </m:f>
                    <m:r>
                      <a:rPr lang="en-US" b="0" i="1" smtClean="0">
                        <a:latin typeface="Cambria Math"/>
                        <a:ea typeface="Cambria Math"/>
                      </a:rPr>
                      <m:t>=</m:t>
                    </m:r>
                    <m:r>
                      <a:rPr lang="en-US" i="1">
                        <a:latin typeface="Cambria Math"/>
                        <a:ea typeface="Cambria Math"/>
                      </a:rPr>
                      <m:t>1+</m:t>
                    </m:r>
                    <m:f>
                      <m:fPr>
                        <m:ctrlPr>
                          <a:rPr lang="en-US" i="1">
                            <a:latin typeface="Cambria Math"/>
                            <a:ea typeface="Cambria Math"/>
                          </a:rPr>
                        </m:ctrlPr>
                      </m:fPr>
                      <m:num>
                        <m:r>
                          <a:rPr lang="en-US" i="1">
                            <a:latin typeface="Cambria Math"/>
                            <a:ea typeface="Cambria Math"/>
                          </a:rPr>
                          <m:t>1</m:t>
                        </m:r>
                      </m:num>
                      <m:den>
                        <m:r>
                          <a:rPr lang="en-US" i="1">
                            <a:latin typeface="Cambria Math"/>
                            <a:ea typeface="Cambria Math"/>
                          </a:rPr>
                          <m:t>2+</m:t>
                        </m:r>
                        <m:f>
                          <m:fPr>
                            <m:ctrlPr>
                              <a:rPr lang="en-US" i="1">
                                <a:latin typeface="Cambria Math"/>
                                <a:ea typeface="Cambria Math"/>
                              </a:rPr>
                            </m:ctrlPr>
                          </m:fPr>
                          <m:num>
                            <m:r>
                              <a:rPr lang="en-US" i="1">
                                <a:latin typeface="Cambria Math"/>
                                <a:ea typeface="Cambria Math"/>
                              </a:rPr>
                              <m:t>1</m:t>
                            </m:r>
                          </m:num>
                          <m:den>
                            <m:r>
                              <a:rPr lang="en-US" i="1">
                                <a:latin typeface="Cambria Math"/>
                                <a:ea typeface="Cambria Math"/>
                              </a:rPr>
                              <m:t>2</m:t>
                            </m:r>
                          </m:den>
                        </m:f>
                      </m:den>
                    </m:f>
                    <m:r>
                      <a:rPr lang="en-US" b="0" i="1" smtClean="0">
                        <a:latin typeface="Cambria Math"/>
                        <a:ea typeface="Cambria Math"/>
                      </a:rPr>
                      <m:t>=[1, 2, 2]</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327" t="-1001" r="-1551"/>
                </a:stretch>
              </a:blipFill>
            </p:spPr>
            <p:txBody>
              <a:bodyPr/>
              <a:lstStyle/>
              <a:p>
                <a:r>
                  <a:rPr lang="en-US">
                    <a:noFill/>
                  </a:rPr>
                  <a:t> </a:t>
                </a:r>
              </a:p>
            </p:txBody>
          </p:sp>
        </mc:Fallback>
      </mc:AlternateContent>
      <p:cxnSp>
        <p:nvCxnSpPr>
          <p:cNvPr id="5" name="Straight Arrow Connector 4"/>
          <p:cNvCxnSpPr/>
          <p:nvPr/>
        </p:nvCxnSpPr>
        <p:spPr>
          <a:xfrm flipV="1">
            <a:off x="5753100" y="4495800"/>
            <a:ext cx="2667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14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dirty="0" smtClean="0"/>
                  <a:t>Area model representations of continued fractions:</a:t>
                </a:r>
              </a:p>
              <a:p>
                <a:pPr marL="0" indent="0">
                  <a:buNone/>
                </a:pPr>
                <a:endParaRPr lang="en-US" dirty="0"/>
              </a:p>
              <a:p>
                <a:pPr marL="0" indent="0">
                  <a:buNone/>
                </a:pPr>
                <a:r>
                  <a:rPr lang="en-US" dirty="0" smtClean="0"/>
                  <a:t>Ex.  </a:t>
                </a:r>
                <a14:m>
                  <m:oMath xmlns:m="http://schemas.openxmlformats.org/officeDocument/2006/math">
                    <m:f>
                      <m:fPr>
                        <m:ctrlPr>
                          <a:rPr lang="en-US" i="1" smtClean="0">
                            <a:latin typeface="Cambria Math"/>
                          </a:rPr>
                        </m:ctrlPr>
                      </m:fPr>
                      <m:num>
                        <m:r>
                          <a:rPr lang="en-US" b="0" i="1" smtClean="0">
                            <a:latin typeface="Cambria Math"/>
                          </a:rPr>
                          <m:t>45</m:t>
                        </m:r>
                      </m:num>
                      <m:den>
                        <m:r>
                          <a:rPr lang="en-US" b="0" i="1" smtClean="0">
                            <a:latin typeface="Cambria Math"/>
                          </a:rPr>
                          <m:t>16</m:t>
                        </m:r>
                      </m:den>
                    </m:f>
                  </m:oMath>
                </a14:m>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45=16</m:t>
                      </m:r>
                      <m:r>
                        <a:rPr lang="en-US" sz="2000" b="0" i="1" smtClean="0">
                          <a:latin typeface="Cambria Math"/>
                          <a:ea typeface="Cambria Math"/>
                        </a:rPr>
                        <m:t>∙2+13</m:t>
                      </m:r>
                    </m:oMath>
                  </m:oMathPara>
                </a14:m>
                <a:endParaRPr lang="en-US" sz="2000" dirty="0"/>
              </a:p>
              <a:p>
                <a:pPr marL="0" indent="0">
                  <a:buNone/>
                </a:pPr>
                <a:endParaRPr lang="en-US" sz="2000" dirty="0"/>
              </a:p>
              <a:p>
                <a:pPr marL="0" indent="0" algn="ctr">
                  <a:buNone/>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r>
                            <a:rPr lang="en-US" sz="2000" b="0" i="1" smtClean="0">
                              <a:latin typeface="Cambria Math"/>
                            </a:rPr>
                            <m:t>45</m:t>
                          </m:r>
                        </m:num>
                        <m:den>
                          <m:r>
                            <a:rPr lang="en-US" sz="2000" b="0" i="1" smtClean="0">
                              <a:latin typeface="Cambria Math"/>
                            </a:rPr>
                            <m:t>16</m:t>
                          </m:r>
                        </m:den>
                      </m:f>
                      <m:r>
                        <a:rPr lang="en-US" sz="2000" b="0" i="1" smtClean="0">
                          <a:latin typeface="Cambria Math"/>
                        </a:rPr>
                        <m:t>=2+</m:t>
                      </m:r>
                      <m:f>
                        <m:fPr>
                          <m:ctrlPr>
                            <a:rPr lang="en-US" sz="2000" b="0" i="1" smtClean="0">
                              <a:latin typeface="Cambria Math"/>
                            </a:rPr>
                          </m:ctrlPr>
                        </m:fPr>
                        <m:num>
                          <m:r>
                            <a:rPr lang="en-US" sz="2000" b="0" i="1" smtClean="0">
                              <a:latin typeface="Cambria Math"/>
                            </a:rPr>
                            <m:t>13</m:t>
                          </m:r>
                        </m:num>
                        <m:den>
                          <m:r>
                            <a:rPr lang="en-US" sz="2000" b="0" i="1" smtClean="0">
                              <a:latin typeface="Cambria Math"/>
                            </a:rPr>
                            <m:t>16</m:t>
                          </m:r>
                        </m:den>
                      </m:f>
                      <m:r>
                        <a:rPr lang="en-US" sz="2000" b="0" i="1" smtClean="0">
                          <a:latin typeface="Cambria Math"/>
                        </a:rPr>
                        <m:t>=2+</m:t>
                      </m:r>
                      <m:f>
                        <m:fPr>
                          <m:ctrlPr>
                            <a:rPr lang="en-US" sz="2000" b="0" i="1" smtClean="0">
                              <a:latin typeface="Cambria Math"/>
                            </a:rPr>
                          </m:ctrlPr>
                        </m:fPr>
                        <m:num>
                          <m:r>
                            <a:rPr lang="en-US" sz="2000" b="0" i="1" smtClean="0">
                              <a:latin typeface="Cambria Math"/>
                            </a:rPr>
                            <m:t>1</m:t>
                          </m:r>
                        </m:num>
                        <m:den>
                          <m:f>
                            <m:fPr>
                              <m:ctrlPr>
                                <a:rPr lang="en-US" sz="2000" b="0" i="1" smtClean="0">
                                  <a:latin typeface="Cambria Math"/>
                                </a:rPr>
                              </m:ctrlPr>
                            </m:fPr>
                            <m:num>
                              <m:r>
                                <a:rPr lang="en-US" sz="2000" b="0" i="1" smtClean="0">
                                  <a:latin typeface="Cambria Math"/>
                                </a:rPr>
                                <m:t>16</m:t>
                              </m:r>
                            </m:num>
                            <m:den>
                              <m:r>
                                <a:rPr lang="en-US" sz="2000" b="0" i="1" smtClean="0">
                                  <a:latin typeface="Cambria Math"/>
                                </a:rPr>
                                <m:t>13</m:t>
                              </m:r>
                            </m:den>
                          </m:f>
                        </m:den>
                      </m:f>
                    </m:oMath>
                  </m:oMathPara>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1306" t="-821"/>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65170"/>
            <a:ext cx="4664438" cy="173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822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6248400"/>
              </a:xfrm>
            </p:spPr>
            <p:txBody>
              <a:bodyPr>
                <a:normAutofit/>
              </a:bodyPr>
              <a:lstStyle/>
              <a:p>
                <a:pPr marL="0" indent="0">
                  <a:buNone/>
                </a:pPr>
                <a:r>
                  <a:rPr lang="en-US" dirty="0" smtClean="0"/>
                  <a:t>Area model representations of continued fractions:</a:t>
                </a:r>
              </a:p>
              <a:p>
                <a:pPr marL="0" indent="0">
                  <a:buNone/>
                </a:pPr>
                <a:endParaRPr lang="en-US" dirty="0"/>
              </a:p>
              <a:p>
                <a:pPr marL="0" indent="0">
                  <a:buNone/>
                </a:pPr>
                <a:r>
                  <a:rPr lang="en-US" dirty="0" smtClean="0"/>
                  <a:t>Ex.  </a:t>
                </a:r>
                <a14:m>
                  <m:oMath xmlns:m="http://schemas.openxmlformats.org/officeDocument/2006/math">
                    <m:f>
                      <m:fPr>
                        <m:ctrlPr>
                          <a:rPr lang="en-US" i="1" smtClean="0">
                            <a:latin typeface="Cambria Math"/>
                          </a:rPr>
                        </m:ctrlPr>
                      </m:fPr>
                      <m:num>
                        <m:r>
                          <a:rPr lang="en-US" b="0" i="1" smtClean="0">
                            <a:latin typeface="Cambria Math"/>
                          </a:rPr>
                          <m:t>45</m:t>
                        </m:r>
                      </m:num>
                      <m:den>
                        <m:r>
                          <a:rPr lang="en-US" b="0" i="1" smtClean="0">
                            <a:latin typeface="Cambria Math"/>
                          </a:rPr>
                          <m:t>16</m:t>
                        </m:r>
                      </m:den>
                    </m:f>
                  </m:oMath>
                </a14:m>
                <a:endParaRPr lang="en-US"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45=16</m:t>
                      </m:r>
                      <m:r>
                        <a:rPr lang="en-US" sz="2000" b="0" i="1" smtClean="0">
                          <a:latin typeface="Cambria Math"/>
                          <a:ea typeface="Cambria Math"/>
                        </a:rPr>
                        <m:t>∙2+13</m:t>
                      </m:r>
                    </m:oMath>
                  </m:oMathPara>
                </a14:m>
                <a:endParaRPr lang="en-US" sz="2000" dirty="0"/>
              </a:p>
              <a:p>
                <a:pPr marL="0" indent="0">
                  <a:buNone/>
                </a:pPr>
                <a:endParaRPr lang="en-US" sz="2000" dirty="0"/>
              </a:p>
              <a:p>
                <a:pPr marL="0" indent="0" algn="ctr">
                  <a:buNone/>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r>
                            <a:rPr lang="en-US" sz="2000" b="0" i="1" smtClean="0">
                              <a:latin typeface="Cambria Math"/>
                            </a:rPr>
                            <m:t>45</m:t>
                          </m:r>
                        </m:num>
                        <m:den>
                          <m:r>
                            <a:rPr lang="en-US" sz="2000" b="0" i="1" smtClean="0">
                              <a:latin typeface="Cambria Math"/>
                            </a:rPr>
                            <m:t>16</m:t>
                          </m:r>
                        </m:den>
                      </m:f>
                      <m:r>
                        <a:rPr lang="en-US" sz="2000" b="0" i="1" smtClean="0">
                          <a:latin typeface="Cambria Math"/>
                        </a:rPr>
                        <m:t>=2+</m:t>
                      </m:r>
                      <m:f>
                        <m:fPr>
                          <m:ctrlPr>
                            <a:rPr lang="en-US" sz="2000" b="0" i="1" smtClean="0">
                              <a:latin typeface="Cambria Math"/>
                            </a:rPr>
                          </m:ctrlPr>
                        </m:fPr>
                        <m:num>
                          <m:r>
                            <a:rPr lang="en-US" sz="2000" b="0" i="1" smtClean="0">
                              <a:latin typeface="Cambria Math"/>
                            </a:rPr>
                            <m:t>13</m:t>
                          </m:r>
                        </m:num>
                        <m:den>
                          <m:r>
                            <a:rPr lang="en-US" sz="2000" b="0" i="1" smtClean="0">
                              <a:latin typeface="Cambria Math"/>
                            </a:rPr>
                            <m:t>16</m:t>
                          </m:r>
                        </m:den>
                      </m:f>
                      <m:r>
                        <a:rPr lang="en-US" sz="2000" b="0" i="1" smtClean="0">
                          <a:latin typeface="Cambria Math"/>
                        </a:rPr>
                        <m:t>=2+</m:t>
                      </m:r>
                      <m:f>
                        <m:fPr>
                          <m:ctrlPr>
                            <a:rPr lang="en-US" sz="2000" b="0" i="1" smtClean="0">
                              <a:latin typeface="Cambria Math"/>
                            </a:rPr>
                          </m:ctrlPr>
                        </m:fPr>
                        <m:num>
                          <m:r>
                            <a:rPr lang="en-US" sz="2000" b="0" i="1" smtClean="0">
                              <a:latin typeface="Cambria Math"/>
                            </a:rPr>
                            <m:t>1</m:t>
                          </m:r>
                        </m:num>
                        <m:den>
                          <m:f>
                            <m:fPr>
                              <m:ctrlPr>
                                <a:rPr lang="en-US" sz="2000" b="0" i="1" smtClean="0">
                                  <a:latin typeface="Cambria Math"/>
                                </a:rPr>
                              </m:ctrlPr>
                            </m:fPr>
                            <m:num>
                              <m:r>
                                <a:rPr lang="en-US" sz="2000" b="0" i="1" smtClean="0">
                                  <a:latin typeface="Cambria Math"/>
                                </a:rPr>
                                <m:t>16</m:t>
                              </m:r>
                            </m:num>
                            <m:den>
                              <m:r>
                                <a:rPr lang="en-US" sz="2000" b="0" i="1" smtClean="0">
                                  <a:latin typeface="Cambria Math"/>
                                </a:rPr>
                                <m:t>13</m:t>
                              </m:r>
                            </m:den>
                          </m:f>
                        </m:den>
                      </m:f>
                    </m:oMath>
                  </m:oMathPara>
                </a14:m>
                <a:endParaRPr lang="en-US" sz="2000" dirty="0" smtClean="0"/>
              </a:p>
              <a:p>
                <a:pPr marL="0" indent="0" algn="ctr">
                  <a:buNone/>
                </a:pPr>
                <a:endParaRPr lang="en-US" sz="2000" dirty="0" smtClean="0"/>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a:rPr>
                        <m:t>16=13</m:t>
                      </m:r>
                      <m:r>
                        <a:rPr lang="en-US" sz="2000" b="0" i="1" smtClean="0">
                          <a:latin typeface="Cambria Math"/>
                          <a:ea typeface="Cambria Math"/>
                        </a:rPr>
                        <m:t>∙1+3</m:t>
                      </m:r>
                    </m:oMath>
                  </m:oMathPara>
                </a14:m>
                <a:endParaRPr lang="en-US" sz="2000" dirty="0" smtClean="0"/>
              </a:p>
              <a:p>
                <a:pPr marL="0" indent="0" algn="ctr">
                  <a:buNone/>
                </a:pPr>
                <a14:m>
                  <m:oMathPara xmlns:m="http://schemas.openxmlformats.org/officeDocument/2006/math">
                    <m:oMathParaPr>
                      <m:jc m:val="centerGroup"/>
                    </m:oMathParaPr>
                    <m:oMath xmlns:m="http://schemas.openxmlformats.org/officeDocument/2006/math">
                      <m:f>
                        <m:fPr>
                          <m:ctrlPr>
                            <a:rPr lang="en-US" sz="2000" i="1" smtClean="0">
                              <a:latin typeface="Cambria Math"/>
                            </a:rPr>
                          </m:ctrlPr>
                        </m:fPr>
                        <m:num>
                          <m:r>
                            <a:rPr lang="en-US" sz="2000" b="0" i="1" smtClean="0">
                              <a:latin typeface="Cambria Math"/>
                            </a:rPr>
                            <m:t>16</m:t>
                          </m:r>
                        </m:num>
                        <m:den>
                          <m:r>
                            <a:rPr lang="en-US" sz="2000" b="0" i="1" smtClean="0">
                              <a:latin typeface="Cambria Math"/>
                            </a:rPr>
                            <m:t>13</m:t>
                          </m:r>
                        </m:den>
                      </m:f>
                      <m:r>
                        <a:rPr lang="en-US" sz="2000" b="0" i="1" smtClean="0">
                          <a:latin typeface="Cambria Math"/>
                        </a:rPr>
                        <m:t>=1+</m:t>
                      </m:r>
                      <m:f>
                        <m:fPr>
                          <m:ctrlPr>
                            <a:rPr lang="en-US" sz="2000" b="0" i="1" smtClean="0">
                              <a:latin typeface="Cambria Math"/>
                            </a:rPr>
                          </m:ctrlPr>
                        </m:fPr>
                        <m:num>
                          <m:r>
                            <a:rPr lang="en-US" sz="2000" b="0" i="1" smtClean="0">
                              <a:latin typeface="Cambria Math"/>
                            </a:rPr>
                            <m:t>3</m:t>
                          </m:r>
                        </m:num>
                        <m:den>
                          <m:r>
                            <a:rPr lang="en-US" sz="2000" b="0" i="1" smtClean="0">
                              <a:latin typeface="Cambria Math"/>
                            </a:rPr>
                            <m:t>13</m:t>
                          </m:r>
                        </m:den>
                      </m:f>
                    </m:oMath>
                  </m:oMathPara>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6248400"/>
              </a:xfrm>
              <a:blipFill rotWithShape="1">
                <a:blip r:embed="rId2"/>
                <a:stretch>
                  <a:fillRect l="-1306" t="-780"/>
                </a:stretch>
              </a:blipFill>
            </p:spPr>
            <p:txBody>
              <a:bodyPr/>
              <a:lstStyle/>
              <a:p>
                <a:r>
                  <a:rPr lang="en-US">
                    <a:noFill/>
                  </a:rPr>
                  <a:t> </a:t>
                </a:r>
              </a:p>
            </p:txBody>
          </p:sp>
        </mc:Fallback>
      </mc:AlternateContent>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800600"/>
            <a:ext cx="4800116"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288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6248400"/>
              </a:xfrm>
            </p:spPr>
            <p:txBody>
              <a:bodyPr>
                <a:normAutofit/>
              </a:bodyPr>
              <a:lstStyle/>
              <a:p>
                <a:pPr marL="0" indent="0">
                  <a:buNone/>
                </a:pPr>
                <a:r>
                  <a:rPr lang="en-US" dirty="0" smtClean="0"/>
                  <a:t>Area model representations of continued fractions:</a:t>
                </a:r>
              </a:p>
              <a:p>
                <a:pPr marL="0" indent="0">
                  <a:buNone/>
                </a:pPr>
                <a:endParaRPr lang="en-US" dirty="0"/>
              </a:p>
              <a:p>
                <a:pPr marL="0" indent="0">
                  <a:buNone/>
                </a:pPr>
                <a:r>
                  <a:rPr lang="en-US" dirty="0" smtClean="0"/>
                  <a:t>Ex.  </a:t>
                </a:r>
                <a14:m>
                  <m:oMath xmlns:m="http://schemas.openxmlformats.org/officeDocument/2006/math">
                    <m:f>
                      <m:fPr>
                        <m:ctrlPr>
                          <a:rPr lang="en-US" i="1" smtClean="0">
                            <a:latin typeface="Cambria Math"/>
                          </a:rPr>
                        </m:ctrlPr>
                      </m:fPr>
                      <m:num>
                        <m:r>
                          <a:rPr lang="en-US" b="0" i="1" smtClean="0">
                            <a:latin typeface="Cambria Math"/>
                          </a:rPr>
                          <m:t>45</m:t>
                        </m:r>
                      </m:num>
                      <m:den>
                        <m:r>
                          <a:rPr lang="en-US" b="0" i="1" smtClean="0">
                            <a:latin typeface="Cambria Math"/>
                          </a:rPr>
                          <m:t>16</m:t>
                        </m:r>
                      </m:den>
                    </m:f>
                  </m:oMath>
                </a14:m>
                <a:endParaRPr lang="en-US" dirty="0"/>
              </a:p>
              <a:p>
                <a:pPr marL="0" indent="0" algn="ctr">
                  <a:buNone/>
                </a:pPr>
                <a:r>
                  <a:rPr lang="en-US" sz="2000" dirty="0" smtClean="0"/>
                  <a:t>So far:  </a:t>
                </a:r>
                <a14:m>
                  <m:oMath xmlns:m="http://schemas.openxmlformats.org/officeDocument/2006/math">
                    <m:f>
                      <m:fPr>
                        <m:ctrlPr>
                          <a:rPr lang="en-US" i="1">
                            <a:latin typeface="Cambria Math"/>
                          </a:rPr>
                        </m:ctrlPr>
                      </m:fPr>
                      <m:num>
                        <m:r>
                          <a:rPr lang="en-US" i="1">
                            <a:latin typeface="Cambria Math"/>
                          </a:rPr>
                          <m:t>45</m:t>
                        </m:r>
                      </m:num>
                      <m:den>
                        <m:r>
                          <a:rPr lang="en-US" i="1">
                            <a:latin typeface="Cambria Math"/>
                          </a:rPr>
                          <m:t>16</m:t>
                        </m:r>
                      </m:den>
                    </m:f>
                    <m:r>
                      <a:rPr lang="en-US" b="0" i="1" smtClean="0">
                        <a:latin typeface="Cambria Math"/>
                      </a:rPr>
                      <m:t>=</m:t>
                    </m:r>
                    <m:r>
                      <a:rPr lang="en-US" i="1">
                        <a:latin typeface="Cambria Math"/>
                      </a:rPr>
                      <m:t>2+</m:t>
                    </m:r>
                    <m:f>
                      <m:fPr>
                        <m:ctrlPr>
                          <a:rPr lang="en-US" i="1">
                            <a:latin typeface="Cambria Math"/>
                          </a:rPr>
                        </m:ctrlPr>
                      </m:fPr>
                      <m:num>
                        <m:r>
                          <a:rPr lang="en-US" i="1">
                            <a:latin typeface="Cambria Math"/>
                          </a:rPr>
                          <m:t>1</m:t>
                        </m:r>
                      </m:num>
                      <m:den>
                        <m:f>
                          <m:fPr>
                            <m:ctrlPr>
                              <a:rPr lang="en-US" i="1">
                                <a:latin typeface="Cambria Math"/>
                              </a:rPr>
                            </m:ctrlPr>
                          </m:fPr>
                          <m:num>
                            <m:r>
                              <a:rPr lang="en-US" i="1">
                                <a:latin typeface="Cambria Math"/>
                              </a:rPr>
                              <m:t>16</m:t>
                            </m:r>
                          </m:num>
                          <m:den>
                            <m:r>
                              <a:rPr lang="en-US" i="1">
                                <a:latin typeface="Cambria Math"/>
                              </a:rPr>
                              <m:t>13</m:t>
                            </m:r>
                          </m:den>
                        </m:f>
                      </m:den>
                    </m:f>
                    <m:r>
                      <a:rPr lang="en-US" b="0" i="1" smtClean="0">
                        <a:latin typeface="Cambria Math"/>
                      </a:rPr>
                      <m:t>=2+</m:t>
                    </m:r>
                    <m:f>
                      <m:fPr>
                        <m:ctrlPr>
                          <a:rPr lang="en-US" b="0" i="1" smtClean="0">
                            <a:latin typeface="Cambria Math"/>
                          </a:rPr>
                        </m:ctrlPr>
                      </m:fPr>
                      <m:num>
                        <m:r>
                          <a:rPr lang="en-US" b="0" i="1" smtClean="0">
                            <a:latin typeface="Cambria Math"/>
                          </a:rPr>
                          <m:t>1</m:t>
                        </m:r>
                      </m:num>
                      <m:den>
                        <m:r>
                          <a:rPr lang="en-US" b="0" i="1" smtClean="0">
                            <a:latin typeface="Cambria Math"/>
                          </a:rPr>
                          <m:t>1+</m:t>
                        </m:r>
                        <m:f>
                          <m:fPr>
                            <m:ctrlPr>
                              <a:rPr lang="en-US" b="0" i="1" smtClean="0">
                                <a:latin typeface="Cambria Math"/>
                              </a:rPr>
                            </m:ctrlPr>
                          </m:fPr>
                          <m:num>
                            <m:r>
                              <a:rPr lang="en-US" b="0" i="1" smtClean="0">
                                <a:latin typeface="Cambria Math"/>
                              </a:rPr>
                              <m:t>3</m:t>
                            </m:r>
                          </m:num>
                          <m:den>
                            <m:r>
                              <a:rPr lang="en-US" b="0" i="1" smtClean="0">
                                <a:latin typeface="Cambria Math"/>
                              </a:rPr>
                              <m:t>13</m:t>
                            </m:r>
                          </m:den>
                        </m:f>
                      </m:den>
                    </m:f>
                    <m:r>
                      <a:rPr lang="en-US" b="0" i="1" smtClean="0">
                        <a:latin typeface="Cambria Math"/>
                      </a:rPr>
                      <m:t>=2</m:t>
                    </m:r>
                    <m:r>
                      <a:rPr lang="en-US" i="1">
                        <a:latin typeface="Cambria Math"/>
                      </a:rPr>
                      <m:t>+</m:t>
                    </m:r>
                    <m:f>
                      <m:fPr>
                        <m:ctrlPr>
                          <a:rPr lang="en-US" i="1">
                            <a:latin typeface="Cambria Math"/>
                          </a:rPr>
                        </m:ctrlPr>
                      </m:fPr>
                      <m:num>
                        <m:r>
                          <a:rPr lang="en-US" i="1">
                            <a:latin typeface="Cambria Math"/>
                          </a:rPr>
                          <m:t>1</m:t>
                        </m:r>
                      </m:num>
                      <m:den>
                        <m:r>
                          <a:rPr lang="en-US" i="1">
                            <a:latin typeface="Cambria Math"/>
                          </a:rPr>
                          <m:t>1+</m:t>
                        </m:r>
                        <m:f>
                          <m:fPr>
                            <m:ctrlPr>
                              <a:rPr lang="en-US" i="1" smtClean="0">
                                <a:latin typeface="Cambria Math"/>
                              </a:rPr>
                            </m:ctrlPr>
                          </m:fPr>
                          <m:num>
                            <m:r>
                              <a:rPr lang="en-US" b="0" i="1" smtClean="0">
                                <a:latin typeface="Cambria Math"/>
                              </a:rPr>
                              <m:t>1</m:t>
                            </m:r>
                          </m:num>
                          <m:den>
                            <m:f>
                              <m:fPr>
                                <m:ctrlPr>
                                  <a:rPr lang="en-US" i="1" smtClean="0">
                                    <a:latin typeface="Cambria Math"/>
                                  </a:rPr>
                                </m:ctrlPr>
                              </m:fPr>
                              <m:num>
                                <m:r>
                                  <a:rPr lang="en-US" b="0" i="1" smtClean="0">
                                    <a:latin typeface="Cambria Math"/>
                                  </a:rPr>
                                  <m:t>13</m:t>
                                </m:r>
                              </m:num>
                              <m:den>
                                <m:r>
                                  <a:rPr lang="en-US" b="0" i="1" smtClean="0">
                                    <a:latin typeface="Cambria Math"/>
                                  </a:rPr>
                                  <m:t>3</m:t>
                                </m:r>
                              </m:den>
                            </m:f>
                          </m:den>
                        </m:f>
                      </m:den>
                    </m:f>
                  </m:oMath>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sz="2000" b="0" i="1" smtClean="0">
                          <a:latin typeface="Cambria Math"/>
                        </a:rPr>
                        <m:t>13=3</m:t>
                      </m:r>
                      <m:r>
                        <a:rPr lang="en-US" sz="2000" b="0" i="1" smtClean="0">
                          <a:latin typeface="Cambria Math"/>
                          <a:ea typeface="Cambria Math"/>
                        </a:rPr>
                        <m:t>∙4+</m:t>
                      </m:r>
                      <m:r>
                        <a:rPr lang="en-US" sz="2000" b="1" i="1" smtClean="0">
                          <a:latin typeface="Cambria Math"/>
                          <a:ea typeface="Cambria Math"/>
                        </a:rPr>
                        <m:t>𝟏</m:t>
                      </m:r>
                    </m:oMath>
                  </m:oMathPara>
                </a14:m>
                <a:endParaRPr lang="en-US" sz="2000" b="1" i="1" dirty="0" smtClean="0"/>
              </a:p>
              <a:p>
                <a:pPr marL="0" indent="0" algn="ctr">
                  <a:buNone/>
                </a:pPr>
                <a:endParaRPr lang="en-US" sz="2000" b="1" i="1" dirty="0"/>
              </a:p>
              <a:p>
                <a:pPr marL="0" indent="0" algn="ctr">
                  <a:buNone/>
                </a:pPr>
                <a14:m>
                  <m:oMath xmlns:m="http://schemas.openxmlformats.org/officeDocument/2006/math">
                    <m:f>
                      <m:fPr>
                        <m:ctrlPr>
                          <a:rPr lang="en-US" sz="2000" i="1" smtClean="0">
                            <a:latin typeface="Cambria Math"/>
                          </a:rPr>
                        </m:ctrlPr>
                      </m:fPr>
                      <m:num>
                        <m:r>
                          <a:rPr lang="en-US" sz="2000" b="0" i="1" smtClean="0">
                            <a:latin typeface="Cambria Math"/>
                          </a:rPr>
                          <m:t>13</m:t>
                        </m:r>
                      </m:num>
                      <m:den>
                        <m:r>
                          <a:rPr lang="en-US" sz="2000" b="0" i="1" smtClean="0">
                            <a:latin typeface="Cambria Math"/>
                          </a:rPr>
                          <m:t>3</m:t>
                        </m:r>
                      </m:den>
                    </m:f>
                    <m:r>
                      <a:rPr lang="en-US" sz="2000" b="0" i="1" smtClean="0">
                        <a:latin typeface="Cambria Math"/>
                      </a:rPr>
                      <m:t>=4+</m:t>
                    </m:r>
                    <m:f>
                      <m:fPr>
                        <m:ctrlPr>
                          <a:rPr lang="en-US" sz="2000" b="0" i="1" smtClean="0">
                            <a:latin typeface="Cambria Math"/>
                          </a:rPr>
                        </m:ctrlPr>
                      </m:fPr>
                      <m:num>
                        <m:r>
                          <a:rPr lang="en-US" sz="2000" b="0" i="1" smtClean="0">
                            <a:latin typeface="Cambria Math"/>
                          </a:rPr>
                          <m:t>1</m:t>
                        </m:r>
                      </m:num>
                      <m:den>
                        <m:r>
                          <a:rPr lang="en-US" sz="2000" b="0" i="1" smtClean="0">
                            <a:latin typeface="Cambria Math"/>
                          </a:rPr>
                          <m:t>3</m:t>
                        </m:r>
                      </m:den>
                    </m:f>
                  </m:oMath>
                </a14:m>
                <a:r>
                  <a:rPr lang="en-US" sz="2000" dirty="0" smtClean="0"/>
                  <a:t>;     </a:t>
                </a:r>
                <a14:m>
                  <m:oMath xmlns:m="http://schemas.openxmlformats.org/officeDocument/2006/math">
                    <m:f>
                      <m:fPr>
                        <m:ctrlPr>
                          <a:rPr lang="en-US" b="1" i="1">
                            <a:latin typeface="Cambria Math"/>
                          </a:rPr>
                        </m:ctrlPr>
                      </m:fPr>
                      <m:num>
                        <m:r>
                          <a:rPr lang="en-US" b="1" i="1">
                            <a:latin typeface="Cambria Math"/>
                          </a:rPr>
                          <m:t>𝟒𝟓</m:t>
                        </m:r>
                      </m:num>
                      <m:den>
                        <m:r>
                          <a:rPr lang="en-US" b="1" i="1">
                            <a:latin typeface="Cambria Math"/>
                          </a:rPr>
                          <m:t>𝟏𝟔</m:t>
                        </m:r>
                      </m:den>
                    </m:f>
                    <m:r>
                      <a:rPr lang="en-US" b="1" i="1" smtClean="0">
                        <a:latin typeface="Cambria Math"/>
                      </a:rPr>
                      <m:t>=</m:t>
                    </m:r>
                    <m:d>
                      <m:dPr>
                        <m:begChr m:val="["/>
                        <m:endChr m:val="]"/>
                        <m:ctrlPr>
                          <a:rPr lang="en-US" b="1" i="1" smtClean="0">
                            <a:latin typeface="Cambria Math"/>
                          </a:rPr>
                        </m:ctrlPr>
                      </m:dPr>
                      <m:e>
                        <m:r>
                          <a:rPr lang="en-US" b="1" i="1" smtClean="0">
                            <a:latin typeface="Cambria Math"/>
                          </a:rPr>
                          <m:t>𝟐</m:t>
                        </m:r>
                        <m:r>
                          <a:rPr lang="en-US" b="1" i="1" smtClean="0">
                            <a:latin typeface="Cambria Math"/>
                          </a:rPr>
                          <m:t>, </m:t>
                        </m:r>
                        <m:r>
                          <a:rPr lang="en-US" b="1" i="1" smtClean="0">
                            <a:latin typeface="Cambria Math"/>
                          </a:rPr>
                          <m:t>𝟏</m:t>
                        </m:r>
                        <m:r>
                          <a:rPr lang="en-US" b="1" i="1" smtClean="0">
                            <a:latin typeface="Cambria Math"/>
                          </a:rPr>
                          <m:t>, </m:t>
                        </m:r>
                        <m:r>
                          <a:rPr lang="en-US" b="1" i="1" smtClean="0">
                            <a:latin typeface="Cambria Math"/>
                          </a:rPr>
                          <m:t>𝟒</m:t>
                        </m:r>
                        <m:r>
                          <a:rPr lang="en-US" b="1" i="1" smtClean="0">
                            <a:latin typeface="Cambria Math"/>
                          </a:rPr>
                          <m:t>, </m:t>
                        </m:r>
                        <m:r>
                          <a:rPr lang="en-US" b="1" i="1" smtClean="0">
                            <a:latin typeface="Cambria Math"/>
                          </a:rPr>
                          <m:t>𝟑</m:t>
                        </m:r>
                      </m:e>
                    </m:d>
                    <m:r>
                      <a:rPr lang="en-US" b="0" i="1" smtClean="0">
                        <a:latin typeface="Cambria Math"/>
                      </a:rPr>
                      <m:t>, </m:t>
                    </m:r>
                  </m:oMath>
                </a14:m>
                <a:r>
                  <a:rPr lang="en-US" sz="2000" dirty="0" smtClean="0"/>
                  <a:t>  see it in the diagram?</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6248400"/>
              </a:xfrm>
              <a:blipFill rotWithShape="1">
                <a:blip r:embed="rId2"/>
                <a:stretch>
                  <a:fillRect l="-1306" t="-780"/>
                </a:stretch>
              </a:blipFill>
            </p:spPr>
            <p:txBody>
              <a:bodyPr/>
              <a:lstStyle/>
              <a:p>
                <a:r>
                  <a:rPr lang="en-US">
                    <a:noFill/>
                  </a:rPr>
                  <a:t> </a:t>
                </a:r>
              </a:p>
            </p:txBody>
          </p:sp>
        </mc:Fallback>
      </mc:AlternateContent>
      <p:grpSp>
        <p:nvGrpSpPr>
          <p:cNvPr id="5" name="Group 4"/>
          <p:cNvGrpSpPr/>
          <p:nvPr/>
        </p:nvGrpSpPr>
        <p:grpSpPr>
          <a:xfrm>
            <a:off x="1828800" y="4306019"/>
            <a:ext cx="5029200" cy="1866181"/>
            <a:chOff x="1981200" y="4419600"/>
            <a:chExt cx="4517756" cy="167640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419600"/>
              <a:ext cx="451775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105400" y="586740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943600"/>
              <a:ext cx="1524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41011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7467600" cy="6248400"/>
          </a:xfrm>
        </p:spPr>
        <p:txBody>
          <a:bodyPr>
            <a:normAutofit/>
          </a:bodyPr>
          <a:lstStyle/>
          <a:p>
            <a:r>
              <a:rPr lang="en-US" sz="2000" dirty="0"/>
              <a:t>This expression relates directly to the geometry of the rectangle-as-squares jigsaw as follows: </a:t>
            </a:r>
            <a:r>
              <a:rPr lang="en-US" sz="2000" b="1" dirty="0"/>
              <a:t>2</a:t>
            </a:r>
            <a:r>
              <a:rPr lang="en-US" sz="2000" dirty="0"/>
              <a:t> orange squares (16 x 16) </a:t>
            </a:r>
          </a:p>
          <a:p>
            <a:r>
              <a:rPr lang="en-US" sz="2000" b="1" dirty="0"/>
              <a:t>1</a:t>
            </a:r>
            <a:r>
              <a:rPr lang="en-US" sz="2000" dirty="0"/>
              <a:t> brown square (13 x 13) </a:t>
            </a:r>
          </a:p>
          <a:p>
            <a:r>
              <a:rPr lang="en-US" sz="2000" b="1" dirty="0"/>
              <a:t>4</a:t>
            </a:r>
            <a:r>
              <a:rPr lang="en-US" sz="2000" dirty="0"/>
              <a:t> red squares (3 x 3) </a:t>
            </a:r>
          </a:p>
          <a:p>
            <a:r>
              <a:rPr lang="en-US" sz="2000" b="1" dirty="0"/>
              <a:t>3</a:t>
            </a:r>
            <a:r>
              <a:rPr lang="en-US" sz="2000" dirty="0"/>
              <a:t> yellow squares (1 x 1) </a:t>
            </a:r>
          </a:p>
          <a:p>
            <a:pPr marL="0" indent="0">
              <a:buNone/>
            </a:pPr>
            <a:r>
              <a:rPr lang="en-US" sz="2000" dirty="0" smtClean="0"/>
              <a:t>Euler’s Theorem 1 geometrically:</a:t>
            </a:r>
          </a:p>
          <a:p>
            <a:pPr marL="0" indent="0">
              <a:buNone/>
            </a:pPr>
            <a:r>
              <a:rPr lang="en-US" sz="2000" dirty="0"/>
              <a:t>Since the </a:t>
            </a:r>
            <a:r>
              <a:rPr lang="en-US" sz="2000" dirty="0" smtClean="0"/>
              <a:t>(rational) numbers </a:t>
            </a:r>
            <a:r>
              <a:rPr lang="en-US" sz="2000" dirty="0"/>
              <a:t>always reduce, that is, the size of the remaining rectangle left over will always have one side smaller than the starting rectangle, then the process will always </a:t>
            </a:r>
            <a:r>
              <a:rPr lang="en-US" sz="2000" b="1" u="sng" dirty="0"/>
              <a:t>stop</a:t>
            </a:r>
            <a:r>
              <a:rPr lang="en-US" sz="2000" dirty="0"/>
              <a:t> with a final n-by-1 rectangle</a:t>
            </a:r>
          </a:p>
        </p:txBody>
      </p:sp>
      <p:grpSp>
        <p:nvGrpSpPr>
          <p:cNvPr id="5" name="Group 4"/>
          <p:cNvGrpSpPr/>
          <p:nvPr/>
        </p:nvGrpSpPr>
        <p:grpSpPr>
          <a:xfrm>
            <a:off x="1752600" y="4495800"/>
            <a:ext cx="5133814" cy="1905000"/>
            <a:chOff x="1847088" y="4553712"/>
            <a:chExt cx="4517756" cy="167640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088" y="4553712"/>
              <a:ext cx="451775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105400" y="586740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943600"/>
              <a:ext cx="152400"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84459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6248400"/>
              </a:xfrm>
            </p:spPr>
            <p:txBody>
              <a:bodyPr>
                <a:normAutofit/>
              </a:bodyPr>
              <a:lstStyle/>
              <a:p>
                <a:pPr marL="0" indent="0">
                  <a:buNone/>
                </a:pPr>
                <a:r>
                  <a:rPr lang="en-US" sz="2000" dirty="0" smtClean="0"/>
                  <a:t>Class </a:t>
                </a:r>
                <a:r>
                  <a:rPr lang="en-US" sz="2000" dirty="0"/>
                  <a:t>e</a:t>
                </a:r>
                <a:r>
                  <a:rPr lang="en-US" sz="2000" dirty="0" smtClean="0"/>
                  <a:t>xercise:</a:t>
                </a:r>
              </a:p>
              <a:p>
                <a:pPr marL="0" indent="0">
                  <a:buNone/>
                </a:pPr>
                <a:endParaRPr lang="en-US" sz="2000" dirty="0"/>
              </a:p>
              <a:p>
                <a:pPr marL="0" indent="0">
                  <a:buNone/>
                </a:pPr>
                <a:r>
                  <a:rPr lang="en-US" sz="2000" dirty="0" smtClean="0"/>
                  <a:t>Draw a continued fraction rectangle representation for:</a:t>
                </a:r>
              </a:p>
              <a:p>
                <a:pPr marL="0" indent="0">
                  <a:buNone/>
                </a:pPr>
                <a:endParaRPr lang="en-US" sz="2000" dirty="0"/>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a:rPr>
                            <m:t>20</m:t>
                          </m:r>
                        </m:num>
                        <m:den>
                          <m:r>
                            <a:rPr lang="en-US" b="0" i="1" smtClean="0">
                              <a:latin typeface="Cambria Math"/>
                            </a:rPr>
                            <m:t>11</m:t>
                          </m:r>
                        </m:den>
                      </m:f>
                    </m:oMath>
                  </m:oMathPara>
                </a14:m>
                <a:endParaRPr lang="en-US" dirty="0" smtClean="0"/>
              </a:p>
              <a:p>
                <a:pPr marL="0" indent="0">
                  <a:buNone/>
                </a:pPr>
                <a:endParaRPr lang="en-US" dirty="0"/>
              </a:p>
              <a:p>
                <a:pPr marL="0" indent="0">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6248400"/>
              </a:xfrm>
              <a:blipFill rotWithShape="1">
                <a:blip r:embed="rId2"/>
                <a:stretch>
                  <a:fillRect l="-898" t="-488"/>
                </a:stretch>
              </a:blipFill>
            </p:spPr>
            <p:txBody>
              <a:bodyPr/>
              <a:lstStyle/>
              <a:p>
                <a:r>
                  <a:rPr lang="en-US">
                    <a:noFill/>
                  </a:rPr>
                  <a:t> </a:t>
                </a:r>
              </a:p>
            </p:txBody>
          </p:sp>
        </mc:Fallback>
      </mc:AlternateContent>
      <p:sp>
        <p:nvSpPr>
          <p:cNvPr id="2" name="Rectangle 1"/>
          <p:cNvSpPr/>
          <p:nvPr/>
        </p:nvSpPr>
        <p:spPr>
          <a:xfrm>
            <a:off x="990600" y="2895600"/>
            <a:ext cx="6400800" cy="3429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323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6248400"/>
              </a:xfrm>
            </p:spPr>
            <p:txBody>
              <a:bodyPr>
                <a:normAutofit/>
              </a:bodyPr>
              <a:lstStyle/>
              <a:p>
                <a:pPr marL="0" indent="0">
                  <a:buNone/>
                </a:pPr>
                <a:r>
                  <a:rPr lang="en-US" sz="2000" dirty="0" smtClean="0"/>
                  <a:t>Colloquium Exercise:</a:t>
                </a:r>
              </a:p>
              <a:p>
                <a:pPr marL="0" indent="0">
                  <a:buNone/>
                </a:pPr>
                <a:endParaRPr lang="en-US" sz="2000" dirty="0"/>
              </a:p>
              <a:p>
                <a:pPr marL="0" indent="0">
                  <a:buNone/>
                </a:pPr>
                <a:r>
                  <a:rPr lang="en-US" dirty="0" smtClean="0"/>
                  <a:t>Did you get an area diagram that represented</a:t>
                </a:r>
              </a:p>
              <a:p>
                <a:pPr marL="0" indent="0">
                  <a:buNone/>
                </a:pPr>
                <a:endParaRPr lang="en-US" dirty="0"/>
              </a:p>
              <a:p>
                <a:pPr marL="0" indent="0" algn="ctr">
                  <a:buNone/>
                </a:pPr>
                <a14:m>
                  <m:oMath xmlns:m="http://schemas.openxmlformats.org/officeDocument/2006/math">
                    <m:d>
                      <m:dPr>
                        <m:begChr m:val="["/>
                        <m:endChr m:val="]"/>
                        <m:ctrlPr>
                          <a:rPr lang="en-US" b="0" i="1" smtClean="0">
                            <a:latin typeface="Cambria Math"/>
                          </a:rPr>
                        </m:ctrlPr>
                      </m:dPr>
                      <m:e>
                        <m:r>
                          <a:rPr lang="en-US" b="0" i="1" smtClean="0">
                            <a:latin typeface="Cambria Math"/>
                          </a:rPr>
                          <m:t>1,1,4,2</m:t>
                        </m:r>
                      </m:e>
                    </m:d>
                    <m:r>
                      <a:rPr lang="en-US" b="0" i="1" smtClean="0">
                        <a:latin typeface="Cambria Math"/>
                      </a:rPr>
                      <m:t> ?</m:t>
                    </m:r>
                  </m:oMath>
                </a14:m>
                <a:r>
                  <a:rPr lang="en-US" dirty="0" smtClean="0"/>
                  <a:t> </a:t>
                </a:r>
                <a:endParaRPr lang="en-US" dirty="0"/>
              </a:p>
              <a:p>
                <a:r>
                  <a:rPr lang="en-US" sz="2000" b="1" dirty="0"/>
                  <a:t>Reversibility: In Piaget's theory of cognitive development, the third stage is called the Concrete Operational stage. </a:t>
                </a:r>
                <a:r>
                  <a:rPr lang="en-US" sz="2000" b="1" dirty="0" smtClean="0"/>
                  <a:t>One </a:t>
                </a:r>
                <a:r>
                  <a:rPr lang="en-US" sz="2000" b="1" dirty="0"/>
                  <a:t>of the important processes that develops is that of Reversibility, which refers to the ability to recognize that numbers or objects can be changed and returned to their original condition</a:t>
                </a:r>
                <a:r>
                  <a:rPr lang="en-US" sz="2000" b="1" dirty="0" smtClean="0"/>
                  <a:t>.</a:t>
                </a:r>
              </a:p>
              <a:p>
                <a:pPr marL="0" indent="0">
                  <a:buNone/>
                </a:pPr>
                <a:endParaRPr lang="en-US" sz="2000" b="1" dirty="0" smtClean="0"/>
              </a:p>
              <a:p>
                <a:r>
                  <a:rPr lang="en-US" sz="1800" b="1" dirty="0" smtClean="0"/>
                  <a:t>Example of reversibility using continued fractions for developing understanding of fraction operations:</a:t>
                </a:r>
                <a:endParaRPr lang="en-US" sz="1800" b="1" dirty="0"/>
              </a:p>
              <a:p>
                <a:pPr marL="0" indent="0">
                  <a:buNone/>
                </a:pPr>
                <a:r>
                  <a:rPr lang="en-US" sz="1800" b="1" dirty="0" smtClean="0"/>
                  <a:t>Find the fraction form of  … you pick  [  ,  ,  ,  ,   ]</a:t>
                </a:r>
              </a:p>
              <a:p>
                <a:endParaRPr lang="en-US" sz="1800" b="1" dirty="0"/>
              </a:p>
              <a:p>
                <a:pPr marL="0" indent="0" algn="ctr">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6248400"/>
              </a:xfrm>
              <a:blipFill rotWithShape="1">
                <a:blip r:embed="rId2"/>
                <a:stretch>
                  <a:fillRect l="-1306" t="-488" r="-898"/>
                </a:stretch>
              </a:blipFill>
            </p:spPr>
            <p:txBody>
              <a:bodyPr/>
              <a:lstStyle/>
              <a:p>
                <a:r>
                  <a:rPr lang="en-US">
                    <a:noFill/>
                  </a:rPr>
                  <a:t> </a:t>
                </a:r>
              </a:p>
            </p:txBody>
          </p:sp>
        </mc:Fallback>
      </mc:AlternateContent>
    </p:spTree>
    <p:extLst>
      <p:ext uri="{BB962C8B-B14F-4D97-AF65-F5344CB8AC3E}">
        <p14:creationId xmlns:p14="http://schemas.microsoft.com/office/powerpoint/2010/main" val="149210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 calcmode="lin" valueType="num">
                                      <p:cBhvr additive="base">
                                        <p:cTn id="1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6248400"/>
              </a:xfrm>
            </p:spPr>
            <p:txBody>
              <a:bodyPr>
                <a:normAutofit lnSpcReduction="10000"/>
              </a:bodyPr>
              <a:lstStyle/>
              <a:p>
                <a:pPr marL="0" indent="0">
                  <a:buNone/>
                </a:pPr>
                <a:r>
                  <a:rPr lang="en-US" sz="2000" dirty="0" smtClean="0"/>
                  <a:t>The next avenue CF’s can be used for it to transition from number sense to algebraic thinking, which ties in the concept of irrational numbers, as well as use of the unknown </a:t>
                </a:r>
                <a14:m>
                  <m:oMath xmlns:m="http://schemas.openxmlformats.org/officeDocument/2006/math">
                    <m:r>
                      <a:rPr lang="en-US" sz="2000" b="0" i="1" smtClean="0">
                        <a:latin typeface="Cambria Math"/>
                      </a:rPr>
                      <m:t>𝑥</m:t>
                    </m:r>
                    <m:r>
                      <a:rPr lang="en-US" sz="2000" b="0" i="1" smtClean="0">
                        <a:latin typeface="Cambria Math"/>
                      </a:rPr>
                      <m:t>  </m:t>
                    </m:r>
                  </m:oMath>
                </a14:m>
                <a:r>
                  <a:rPr lang="en-US" sz="2000" dirty="0" smtClean="0"/>
                  <a:t> </a:t>
                </a:r>
              </a:p>
              <a:p>
                <a:pPr marL="0" indent="0">
                  <a:buNone/>
                </a:pPr>
                <a:r>
                  <a:rPr lang="en-US" sz="2000" dirty="0" smtClean="0"/>
                  <a:t>(VARIABLE CONCEPT)</a:t>
                </a:r>
              </a:p>
              <a:p>
                <a:pPr marL="0" indent="0">
                  <a:buNone/>
                </a:pPr>
                <a:endParaRPr lang="en-US" sz="2000" b="1" dirty="0"/>
              </a:p>
              <a:p>
                <a:pPr marL="0" indent="0">
                  <a:buNone/>
                </a:pPr>
                <a:r>
                  <a:rPr lang="en-US" sz="2000" b="1" dirty="0" smtClean="0"/>
                  <a:t>Example:</a:t>
                </a:r>
              </a:p>
              <a:p>
                <a:pPr marL="0" indent="0">
                  <a:buNone/>
                </a:pPr>
                <a:r>
                  <a:rPr lang="en-US" sz="2800" dirty="0"/>
                  <a:t>√2 = [1, 2, 2, 2, 2, 2, 2, 2, 2, ... ] </a:t>
                </a:r>
                <a:endParaRPr lang="en-US" sz="2800" dirty="0" smtClean="0"/>
              </a:p>
              <a:p>
                <a:pPr marL="0" indent="0">
                  <a:buNone/>
                </a:pPr>
                <a:endParaRPr lang="en-US" sz="2800" dirty="0"/>
              </a:p>
              <a:p>
                <a:pPr marL="0" indent="0">
                  <a:buNone/>
                </a:pPr>
                <a:r>
                  <a:rPr lang="en-US" sz="2800" dirty="0" smtClean="0"/>
                  <a:t>Extension:  The Golden Ratio --- </a:t>
                </a:r>
                <a14:m>
                  <m:oMath xmlns:m="http://schemas.openxmlformats.org/officeDocument/2006/math">
                    <m:r>
                      <a:rPr lang="en-US" sz="2800" i="1" smtClean="0">
                        <a:latin typeface="Cambria Math"/>
                        <a:ea typeface="Cambria Math"/>
                      </a:rPr>
                      <m:t>𝜙</m:t>
                    </m:r>
                  </m:oMath>
                </a14:m>
                <a:endParaRPr lang="en-US" sz="2800" dirty="0" smtClean="0"/>
              </a:p>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r>
                            <a:rPr lang="en-US" sz="2800" b="0" i="1" smtClean="0">
                              <a:latin typeface="Cambria Math"/>
                            </a:rPr>
                            <m:t>1−</m:t>
                          </m:r>
                          <m:r>
                            <a:rPr lang="en-US" sz="2800" b="0" i="1" smtClean="0">
                              <a:latin typeface="Cambria Math"/>
                            </a:rPr>
                            <m:t>𝑥</m:t>
                          </m:r>
                        </m:num>
                        <m:den>
                          <m:r>
                            <a:rPr lang="en-US" sz="2800" b="0" i="1" smtClean="0">
                              <a:latin typeface="Cambria Math"/>
                            </a:rPr>
                            <m:t>𝑥</m:t>
                          </m:r>
                        </m:den>
                      </m:f>
                      <m:r>
                        <a:rPr lang="en-US" sz="2800" b="0" i="1" smtClean="0">
                          <a:latin typeface="Cambria Math"/>
                        </a:rPr>
                        <m:t>=</m:t>
                      </m:r>
                      <m:f>
                        <m:fPr>
                          <m:ctrlPr>
                            <a:rPr lang="en-US" sz="2800" b="0" i="1" smtClean="0">
                              <a:latin typeface="Cambria Math"/>
                            </a:rPr>
                          </m:ctrlPr>
                        </m:fPr>
                        <m:num>
                          <m:r>
                            <a:rPr lang="en-US" sz="2800" b="0" i="1" smtClean="0">
                              <a:latin typeface="Cambria Math"/>
                            </a:rPr>
                            <m:t>𝑥</m:t>
                          </m:r>
                        </m:num>
                        <m:den>
                          <m:r>
                            <a:rPr lang="en-US" sz="2800" b="0" i="1" smtClean="0">
                              <a:latin typeface="Cambria Math"/>
                            </a:rPr>
                            <m:t>1−</m:t>
                          </m:r>
                          <m:r>
                            <a:rPr lang="en-US" sz="2800" b="0" i="1" smtClean="0">
                              <a:latin typeface="Cambria Math"/>
                            </a:rPr>
                            <m:t>𝑥</m:t>
                          </m:r>
                        </m:den>
                      </m:f>
                    </m:oMath>
                  </m:oMathPara>
                </a14:m>
                <a:endParaRPr lang="en-US" sz="2800" dirty="0" smtClean="0"/>
              </a:p>
              <a:p>
                <a:pPr marL="0" indent="0">
                  <a:buNone/>
                </a:pPr>
                <a:endParaRPr lang="en-US" sz="2800" dirty="0"/>
              </a:p>
              <a:p>
                <a:pPr marL="0" indent="0">
                  <a:buNone/>
                </a:pPr>
                <a:r>
                  <a:rPr lang="en-US" sz="2800" dirty="0" smtClean="0"/>
                  <a:t>The most irrational of all numbers</a:t>
                </a:r>
                <a:r>
                  <a:rPr lang="en-US" sz="2800" dirty="0"/>
                  <a:t> </a:t>
                </a:r>
                <a:r>
                  <a:rPr lang="en-US" sz="2800" dirty="0" smtClean="0"/>
                  <a:t>… but why?  </a:t>
                </a:r>
                <a:endParaRPr lang="en-US" sz="2800" dirty="0"/>
              </a:p>
              <a:p>
                <a:pPr marL="0" indent="0">
                  <a:buNone/>
                </a:pPr>
                <a:endParaRPr lang="en-US" sz="2800" dirty="0" smtClean="0"/>
              </a:p>
              <a:p>
                <a:pPr marL="0" indent="0" algn="ctr">
                  <a:buNone/>
                </a:pPr>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6248400"/>
              </a:xfrm>
              <a:blipFill rotWithShape="1">
                <a:blip r:embed="rId2"/>
                <a:stretch>
                  <a:fillRect l="-1714" t="-976" r="-408"/>
                </a:stretch>
              </a:blipFill>
            </p:spPr>
            <p:txBody>
              <a:bodyPr/>
              <a:lstStyle/>
              <a:p>
                <a:r>
                  <a:rPr lang="en-US">
                    <a:noFill/>
                  </a:rPr>
                  <a:t> </a:t>
                </a:r>
              </a:p>
            </p:txBody>
          </p:sp>
        </mc:Fallback>
      </mc:AlternateContent>
    </p:spTree>
    <p:extLst>
      <p:ext uri="{BB962C8B-B14F-4D97-AF65-F5344CB8AC3E}">
        <p14:creationId xmlns:p14="http://schemas.microsoft.com/office/powerpoint/2010/main" val="22217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History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1524000"/>
                <a:ext cx="7467600" cy="4873752"/>
              </a:xfrm>
            </p:spPr>
            <p:txBody>
              <a:bodyPr/>
              <a:lstStyle/>
              <a:p>
                <a:r>
                  <a:rPr lang="en-US" dirty="0" smtClean="0"/>
                  <a:t>The Indian mathematician </a:t>
                </a:r>
                <a:r>
                  <a:rPr lang="en-US" dirty="0" err="1" smtClean="0"/>
                  <a:t>Aryabhata</a:t>
                </a:r>
                <a:r>
                  <a:rPr lang="en-US" dirty="0" smtClean="0"/>
                  <a:t> </a:t>
                </a:r>
              </a:p>
              <a:p>
                <a:pPr marL="0" indent="0">
                  <a:buNone/>
                </a:pPr>
                <a:r>
                  <a:rPr lang="en-US" dirty="0" smtClean="0"/>
                  <a:t>(</a:t>
                </a:r>
                <a:r>
                  <a:rPr lang="en-US" dirty="0"/>
                  <a:t>d. 550 AD) used a continued fraction </a:t>
                </a:r>
                <a:r>
                  <a:rPr lang="en-US" dirty="0" smtClean="0"/>
                  <a:t>process (to </a:t>
                </a:r>
                <a:r>
                  <a:rPr lang="en-US" dirty="0"/>
                  <a:t>solve a linear indeterminate </a:t>
                </a:r>
                <a:r>
                  <a:rPr lang="en-US" dirty="0" smtClean="0"/>
                  <a:t>equation (Diophantine).  He referred to the approach as ‘</a:t>
                </a:r>
                <a:r>
                  <a:rPr lang="en-US" dirty="0" err="1" smtClean="0"/>
                  <a:t>Kuttaka</a:t>
                </a:r>
                <a:r>
                  <a:rPr lang="en-US" dirty="0" smtClean="0"/>
                  <a:t>,’ meaning to ‘pulverize and break up into smaller pieces.’</a:t>
                </a:r>
                <a:endParaRPr lang="en-US" dirty="0"/>
              </a:p>
              <a:p>
                <a:endParaRPr lang="en-US" dirty="0" smtClean="0"/>
              </a:p>
              <a:p>
                <a:r>
                  <a:rPr lang="en-US" dirty="0" smtClean="0"/>
                  <a:t>Evidence of use of ‘zero’ as well as his commentary on the irrationality of </a:t>
                </a:r>
                <a14:m>
                  <m:oMath xmlns:m="http://schemas.openxmlformats.org/officeDocument/2006/math">
                    <m:r>
                      <a:rPr lang="en-US" i="1" smtClean="0">
                        <a:latin typeface="Cambria Math"/>
                        <a:ea typeface="Cambria Math"/>
                      </a:rPr>
                      <m:t>𝜋</m:t>
                    </m:r>
                  </m:oMath>
                </a14:m>
                <a:r>
                  <a:rPr lang="en-US" dirty="0" smtClean="0"/>
                  <a:t>  </a:t>
                </a:r>
                <a:r>
                  <a:rPr lang="en-US" smtClean="0"/>
                  <a:t>predates the </a:t>
                </a:r>
                <a:r>
                  <a:rPr lang="en-US" dirty="0" smtClean="0"/>
                  <a:t>emergence of zero (</a:t>
                </a:r>
                <a:r>
                  <a:rPr lang="en-US" dirty="0" err="1" smtClean="0"/>
                  <a:t>Bakhshali</a:t>
                </a:r>
                <a:r>
                  <a:rPr lang="en-US" dirty="0" smtClean="0"/>
                  <a:t> Manuscript) as well as Lambert’s proof of the irrationality of </a:t>
                </a:r>
                <a14:m>
                  <m:oMath xmlns:m="http://schemas.openxmlformats.org/officeDocument/2006/math">
                    <m:r>
                      <a:rPr lang="en-US" i="1" smtClean="0">
                        <a:latin typeface="Cambria Math"/>
                        <a:ea typeface="Cambria Math"/>
                      </a:rPr>
                      <m:t>𝜋</m:t>
                    </m:r>
                    <m:r>
                      <a:rPr lang="en-US" b="0" i="0" smtClean="0">
                        <a:latin typeface="Cambria Math"/>
                        <a:ea typeface="Cambria Math"/>
                      </a:rPr>
                      <m:t>  </m:t>
                    </m:r>
                  </m:oMath>
                </a14:m>
                <a:r>
                  <a:rPr lang="en-US" dirty="0" smtClean="0"/>
                  <a:t>(1761). </a:t>
                </a:r>
                <a:r>
                  <a:rPr lang="en-US" sz="1400" dirty="0" smtClean="0"/>
                  <a:t>[3.1416 ‘approaching’ ratio of </a:t>
                </a:r>
                <a14:m>
                  <m:oMath xmlns:m="http://schemas.openxmlformats.org/officeDocument/2006/math">
                    <m:r>
                      <a:rPr lang="en-US" sz="1400" b="0" i="1" smtClean="0">
                        <a:latin typeface="Cambria Math"/>
                      </a:rPr>
                      <m:t>𝐶</m:t>
                    </m:r>
                    <m:r>
                      <a:rPr lang="en-US" sz="1400" b="0" i="1" smtClean="0">
                        <a:latin typeface="Cambria Math"/>
                      </a:rPr>
                      <m:t>/</m:t>
                    </m:r>
                    <m:r>
                      <a:rPr lang="en-US" sz="1400" b="0" i="1" smtClean="0">
                        <a:latin typeface="Cambria Math"/>
                      </a:rPr>
                      <m:t>𝑑</m:t>
                    </m:r>
                    <m:r>
                      <a:rPr lang="en-US" sz="1400" b="0" i="1" smtClean="0">
                        <a:latin typeface="Cambria Math"/>
                      </a:rPr>
                      <m:t>]</m:t>
                    </m:r>
                  </m:oMath>
                </a14:m>
                <a:endParaRPr lang="en-US" sz="1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1524000"/>
                <a:ext cx="7467600" cy="4873752"/>
              </a:xfrm>
              <a:blipFill rotWithShape="1">
                <a:blip r:embed="rId2"/>
                <a:stretch>
                  <a:fillRect l="-1306" t="-1000" r="-735"/>
                </a:stretch>
              </a:blipFill>
            </p:spPr>
            <p:txBody>
              <a:bodyPr/>
              <a:lstStyle/>
              <a:p>
                <a:r>
                  <a:rPr lang="en-US">
                    <a:noFill/>
                  </a:rPr>
                  <a:t> </a:t>
                </a:r>
              </a:p>
            </p:txBody>
          </p:sp>
        </mc:Fallback>
      </mc:AlternateContent>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599"/>
            <a:ext cx="1676400" cy="183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98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Background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1524000"/>
                <a:ext cx="7467600" cy="4721352"/>
              </a:xfrm>
            </p:spPr>
            <p:txBody>
              <a:bodyPr>
                <a:normAutofit lnSpcReduction="10000"/>
              </a:bodyPr>
              <a:lstStyle/>
              <a:p>
                <a:pPr marL="0" indent="0">
                  <a:buNone/>
                </a:pPr>
                <a:endParaRPr lang="en-US" dirty="0" smtClean="0"/>
              </a:p>
              <a:p>
                <a:r>
                  <a:rPr lang="en-US" dirty="0"/>
                  <a:t>Rafael </a:t>
                </a:r>
                <a:r>
                  <a:rPr lang="en-US" dirty="0" err="1"/>
                  <a:t>Bombelli</a:t>
                </a:r>
                <a:r>
                  <a:rPr lang="en-US" dirty="0"/>
                  <a:t> (b. c.1530</a:t>
                </a:r>
                <a:r>
                  <a:rPr lang="en-US" dirty="0" smtClean="0"/>
                  <a:t>) expressed </a:t>
                </a:r>
                <a14:m>
                  <m:oMath xmlns:m="http://schemas.openxmlformats.org/officeDocument/2006/math">
                    <m:rad>
                      <m:radPr>
                        <m:degHide m:val="on"/>
                        <m:ctrlPr>
                          <a:rPr lang="en-US" i="1" smtClean="0">
                            <a:latin typeface="Cambria Math"/>
                          </a:rPr>
                        </m:ctrlPr>
                      </m:radPr>
                      <m:deg/>
                      <m:e>
                        <m:r>
                          <a:rPr lang="en-US" b="0" i="1" smtClean="0">
                            <a:latin typeface="Cambria Math"/>
                          </a:rPr>
                          <m:t>13</m:t>
                        </m:r>
                      </m:e>
                    </m:rad>
                    <m:r>
                      <a:rPr lang="en-US" b="0" i="1" smtClean="0">
                        <a:latin typeface="Cambria Math"/>
                      </a:rPr>
                      <m:t> </m:t>
                    </m:r>
                  </m:oMath>
                </a14:m>
                <a:r>
                  <a:rPr lang="en-US" dirty="0" smtClean="0"/>
                  <a:t> as a non-terminating continued fraction.</a:t>
                </a:r>
              </a:p>
              <a:p>
                <a:pPr marL="0" indent="0">
                  <a:buNone/>
                </a:pPr>
                <a:endParaRPr lang="en-US" dirty="0" smtClean="0"/>
              </a:p>
              <a:p>
                <a:r>
                  <a:rPr lang="en-US" dirty="0" err="1"/>
                  <a:t>Pietro</a:t>
                </a:r>
                <a:r>
                  <a:rPr lang="en-US" dirty="0"/>
                  <a:t> </a:t>
                </a:r>
                <a:r>
                  <a:rPr lang="en-US" dirty="0" err="1"/>
                  <a:t>Cataldi</a:t>
                </a:r>
                <a:r>
                  <a:rPr lang="en-US" dirty="0"/>
                  <a:t> (1548-1626</a:t>
                </a:r>
                <a:r>
                  <a:rPr lang="en-US" dirty="0" smtClean="0"/>
                  <a:t>)  did the same for </a:t>
                </a:r>
                <a14:m>
                  <m:oMath xmlns:m="http://schemas.openxmlformats.org/officeDocument/2006/math">
                    <m:rad>
                      <m:radPr>
                        <m:degHide m:val="on"/>
                        <m:ctrlPr>
                          <a:rPr lang="en-US" i="1" smtClean="0">
                            <a:latin typeface="Cambria Math"/>
                          </a:rPr>
                        </m:ctrlPr>
                      </m:radPr>
                      <m:deg/>
                      <m:e>
                        <m:r>
                          <a:rPr lang="en-US" b="0" i="1" smtClean="0">
                            <a:latin typeface="Cambria Math"/>
                          </a:rPr>
                          <m:t>18</m:t>
                        </m:r>
                      </m:e>
                    </m:rad>
                    <m:r>
                      <a:rPr lang="en-US" b="0" i="1" smtClean="0">
                        <a:latin typeface="Cambria Math"/>
                      </a:rPr>
                      <m:t>.</m:t>
                    </m:r>
                  </m:oMath>
                </a14:m>
                <a:endParaRPr lang="en-US" dirty="0" smtClean="0"/>
              </a:p>
              <a:p>
                <a:pPr marL="0" indent="0">
                  <a:buNone/>
                </a:pPr>
                <a:endParaRPr lang="en-US" dirty="0" smtClean="0"/>
              </a:p>
              <a:p>
                <a:r>
                  <a:rPr lang="en-US" dirty="0"/>
                  <a:t>John Wallis (1616-1703</a:t>
                </a:r>
                <a:r>
                  <a:rPr lang="en-US" dirty="0" smtClean="0"/>
                  <a:t>) developed the topic with his </a:t>
                </a:r>
                <a:r>
                  <a:rPr lang="en-US" i="1" dirty="0" err="1" smtClean="0"/>
                  <a:t>Arithemetica</a:t>
                </a:r>
                <a:r>
                  <a:rPr lang="en-US" i="1" dirty="0" smtClean="0"/>
                  <a:t> </a:t>
                </a:r>
                <a:r>
                  <a:rPr lang="en-US" i="1" dirty="0" err="1"/>
                  <a:t>Infinitorium</a:t>
                </a:r>
                <a:r>
                  <a:rPr lang="en-US" dirty="0"/>
                  <a:t> (1655</a:t>
                </a:r>
                <a:r>
                  <a:rPr lang="en-US" dirty="0" smtClean="0"/>
                  <a:t>) with results like </a:t>
                </a:r>
                <a:r>
                  <a:rPr lang="en-US" sz="1400" dirty="0" smtClean="0"/>
                  <a:t>(coined term </a:t>
                </a:r>
                <a:r>
                  <a:rPr lang="en-US" sz="1400" i="1" dirty="0" smtClean="0"/>
                  <a:t>continued fraction</a:t>
                </a:r>
                <a:r>
                  <a:rPr lang="en-US" sz="1400" dirty="0" smtClean="0"/>
                  <a:t>):  </a:t>
                </a:r>
              </a:p>
              <a:p>
                <a:pPr marL="0" indent="0" algn="ctr">
                  <a:buNone/>
                </a:pPr>
                <a14:m>
                  <m:oMath xmlns:m="http://schemas.openxmlformats.org/officeDocument/2006/math">
                    <m:f>
                      <m:fPr>
                        <m:ctrlPr>
                          <a:rPr lang="en-US" sz="2800" i="1" smtClean="0">
                            <a:latin typeface="Cambria Math"/>
                          </a:rPr>
                        </m:ctrlPr>
                      </m:fPr>
                      <m:num>
                        <m:r>
                          <a:rPr lang="en-US" sz="2800" b="0" i="1" smtClean="0">
                            <a:latin typeface="Cambria Math"/>
                          </a:rPr>
                          <m:t>4</m:t>
                        </m:r>
                      </m:num>
                      <m:den>
                        <m:r>
                          <a:rPr lang="en-US" sz="2800" i="1" smtClean="0">
                            <a:latin typeface="Cambria Math"/>
                            <a:ea typeface="Cambria Math"/>
                          </a:rPr>
                          <m:t>𝜋</m:t>
                        </m:r>
                      </m:den>
                    </m:f>
                    <m:r>
                      <a:rPr lang="en-US" sz="2800" b="0" i="1" smtClean="0">
                        <a:latin typeface="Cambria Math"/>
                      </a:rPr>
                      <m:t>=</m:t>
                    </m:r>
                    <m:f>
                      <m:fPr>
                        <m:ctrlPr>
                          <a:rPr lang="en-US" sz="2800" b="0" i="1" smtClean="0">
                            <a:latin typeface="Cambria Math"/>
                          </a:rPr>
                        </m:ctrlPr>
                      </m:fPr>
                      <m:num>
                        <m:r>
                          <a:rPr lang="en-US" sz="2800" b="0" i="1" smtClean="0">
                            <a:latin typeface="Cambria Math"/>
                          </a:rPr>
                          <m:t>3</m:t>
                        </m:r>
                        <m:r>
                          <a:rPr lang="en-US" sz="2800" b="0" i="1" smtClean="0">
                            <a:latin typeface="Cambria Math"/>
                            <a:ea typeface="Cambria Math"/>
                          </a:rPr>
                          <m:t>×3×5×5×7×7×…</m:t>
                        </m:r>
                      </m:num>
                      <m:den>
                        <m:r>
                          <a:rPr lang="en-US" sz="2800" b="0" i="1" smtClean="0">
                            <a:latin typeface="Cambria Math"/>
                          </a:rPr>
                          <m:t>2</m:t>
                        </m:r>
                        <m:r>
                          <a:rPr lang="en-US" sz="2800" b="0" i="1" smtClean="0">
                            <a:latin typeface="Cambria Math"/>
                            <a:ea typeface="Cambria Math"/>
                          </a:rPr>
                          <m:t>×4×4×6×6×…</m:t>
                        </m:r>
                      </m:den>
                    </m:f>
                  </m:oMath>
                </a14:m>
                <a:r>
                  <a:rPr lang="en-US" sz="2800" dirty="0" smtClean="0"/>
                  <a:t> = </a:t>
                </a:r>
                <a14:m>
                  <m:oMath xmlns:m="http://schemas.openxmlformats.org/officeDocument/2006/math">
                    <m:r>
                      <a:rPr lang="en-US" sz="2800" i="1">
                        <a:latin typeface="Cambria Math"/>
                      </a:rPr>
                      <m:t>1+</m:t>
                    </m:r>
                    <m:f>
                      <m:fPr>
                        <m:ctrlPr>
                          <a:rPr lang="en-US" sz="2800" i="1">
                            <a:latin typeface="Cambria Math"/>
                          </a:rPr>
                        </m:ctrlPr>
                      </m:fPr>
                      <m:num>
                        <m:sSup>
                          <m:sSupPr>
                            <m:ctrlPr>
                              <a:rPr lang="en-US" sz="2800" i="1">
                                <a:latin typeface="Cambria Math"/>
                              </a:rPr>
                            </m:ctrlPr>
                          </m:sSupPr>
                          <m:e>
                            <m:r>
                              <a:rPr lang="en-US" sz="2800" i="1">
                                <a:latin typeface="Cambria Math"/>
                              </a:rPr>
                              <m:t>1</m:t>
                            </m:r>
                          </m:e>
                          <m:sup>
                            <m:r>
                              <a:rPr lang="en-US" sz="2800" i="1">
                                <a:latin typeface="Cambria Math"/>
                              </a:rPr>
                              <m:t>2</m:t>
                            </m:r>
                          </m:sup>
                        </m:sSup>
                      </m:num>
                      <m:den>
                        <m:r>
                          <a:rPr lang="en-US" sz="2800" i="1">
                            <a:latin typeface="Cambria Math"/>
                          </a:rPr>
                          <m:t>2+</m:t>
                        </m:r>
                        <m:f>
                          <m:fPr>
                            <m:ctrlPr>
                              <a:rPr lang="en-US" sz="2800" i="1">
                                <a:latin typeface="Cambria Math"/>
                              </a:rPr>
                            </m:ctrlPr>
                          </m:fPr>
                          <m:num>
                            <m:sSup>
                              <m:sSupPr>
                                <m:ctrlPr>
                                  <a:rPr lang="en-US" sz="2800" i="1">
                                    <a:latin typeface="Cambria Math"/>
                                  </a:rPr>
                                </m:ctrlPr>
                              </m:sSupPr>
                              <m:e>
                                <m:r>
                                  <a:rPr lang="en-US" sz="2800" i="1">
                                    <a:latin typeface="Cambria Math"/>
                                  </a:rPr>
                                  <m:t>3</m:t>
                                </m:r>
                              </m:e>
                              <m:sup>
                                <m:r>
                                  <a:rPr lang="en-US" sz="2800" i="1">
                                    <a:latin typeface="Cambria Math"/>
                                  </a:rPr>
                                  <m:t>2</m:t>
                                </m:r>
                              </m:sup>
                            </m:sSup>
                          </m:num>
                          <m:den>
                            <m:r>
                              <a:rPr lang="en-US" sz="2800" i="1">
                                <a:latin typeface="Cambria Math"/>
                              </a:rPr>
                              <m:t>2+</m:t>
                            </m:r>
                            <m:f>
                              <m:fPr>
                                <m:ctrlPr>
                                  <a:rPr lang="en-US" sz="2800" i="1">
                                    <a:latin typeface="Cambria Math"/>
                                  </a:rPr>
                                </m:ctrlPr>
                              </m:fPr>
                              <m:num>
                                <m:sSup>
                                  <m:sSupPr>
                                    <m:ctrlPr>
                                      <a:rPr lang="en-US" sz="2800" i="1">
                                        <a:latin typeface="Cambria Math"/>
                                      </a:rPr>
                                    </m:ctrlPr>
                                  </m:sSupPr>
                                  <m:e>
                                    <m:r>
                                      <a:rPr lang="en-US" sz="2800" i="1">
                                        <a:latin typeface="Cambria Math"/>
                                      </a:rPr>
                                      <m:t>5</m:t>
                                    </m:r>
                                  </m:e>
                                  <m:sup>
                                    <m:r>
                                      <a:rPr lang="en-US" sz="2800" i="1">
                                        <a:latin typeface="Cambria Math"/>
                                      </a:rPr>
                                      <m:t>2</m:t>
                                    </m:r>
                                  </m:sup>
                                </m:sSup>
                              </m:num>
                              <m:den>
                                <m:r>
                                  <a:rPr lang="en-US" sz="2800" i="1">
                                    <a:latin typeface="Cambria Math"/>
                                  </a:rPr>
                                  <m:t>2+…</m:t>
                                </m:r>
                              </m:den>
                            </m:f>
                          </m:den>
                        </m:f>
                      </m:den>
                    </m:f>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1524000"/>
                <a:ext cx="7467600" cy="4721352"/>
              </a:xfrm>
              <a:blipFill rotWithShape="1">
                <a:blip r:embed="rId2"/>
                <a:stretch>
                  <a:fillRect l="-408" r="-1143"/>
                </a:stretch>
              </a:blipFill>
            </p:spPr>
            <p:txBody>
              <a:bodyPr/>
              <a:lstStyle/>
              <a:p>
                <a:r>
                  <a:rPr lang="en-US">
                    <a:noFill/>
                  </a:rPr>
                  <a:t> </a:t>
                </a:r>
              </a:p>
            </p:txBody>
          </p:sp>
        </mc:Fallback>
      </mc:AlternateContent>
    </p:spTree>
    <p:extLst>
      <p:ext uri="{BB962C8B-B14F-4D97-AF65-F5344CB8AC3E}">
        <p14:creationId xmlns:p14="http://schemas.microsoft.com/office/powerpoint/2010/main" val="108196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Background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1524000"/>
                <a:ext cx="7467600" cy="5105400"/>
              </a:xfrm>
            </p:spPr>
            <p:txBody>
              <a:bodyPr>
                <a:normAutofit lnSpcReduction="10000"/>
              </a:bodyPr>
              <a:lstStyle/>
              <a:p>
                <a:pPr marL="0" indent="0">
                  <a:buNone/>
                </a:pPr>
                <a:endParaRPr lang="en-US" dirty="0" smtClean="0"/>
              </a:p>
              <a:p>
                <a:r>
                  <a:rPr lang="en-US" sz="2000" dirty="0" smtClean="0"/>
                  <a:t>Not surprisingly, </a:t>
                </a:r>
                <a:r>
                  <a:rPr lang="en-US" sz="2000" dirty="0"/>
                  <a:t>Euler laid down much of the modern theory in his work </a:t>
                </a:r>
                <a:r>
                  <a:rPr lang="en-US" sz="2000" i="1" dirty="0"/>
                  <a:t>De </a:t>
                </a:r>
                <a:r>
                  <a:rPr lang="en-US" sz="2000" i="1" dirty="0" err="1"/>
                  <a:t>Fractionlous</a:t>
                </a:r>
                <a:r>
                  <a:rPr lang="en-US" sz="2000" i="1" dirty="0"/>
                  <a:t> </a:t>
                </a:r>
                <a:r>
                  <a:rPr lang="en-US" sz="2000" i="1" dirty="0" err="1"/>
                  <a:t>Continious</a:t>
                </a:r>
                <a:r>
                  <a:rPr lang="en-US" sz="2000" dirty="0"/>
                  <a:t> (1737</a:t>
                </a:r>
                <a:r>
                  <a:rPr lang="en-US" sz="2000" dirty="0" smtClean="0"/>
                  <a:t>)</a:t>
                </a:r>
                <a:endParaRPr lang="en-US" sz="2000" dirty="0"/>
              </a:p>
              <a:p>
                <a:pPr marL="0" indent="0">
                  <a:buNone/>
                </a:pPr>
                <a:r>
                  <a:rPr lang="en-US" sz="2000" dirty="0" smtClean="0"/>
                  <a:t>Next is an example of one of his basic theorems, but first a few preliminaries:</a:t>
                </a:r>
              </a:p>
              <a:p>
                <a:pPr marL="0" indent="0">
                  <a:buNone/>
                </a:pPr>
                <a:endParaRPr lang="en-US" sz="2000" dirty="0" smtClean="0"/>
              </a:p>
              <a:p>
                <a:pPr marL="0" indent="0">
                  <a:buNone/>
                </a:pPr>
                <a:r>
                  <a:rPr lang="en-US" sz="2000" dirty="0" smtClean="0"/>
                  <a:t>An expression of the form </a:t>
                </a:r>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0</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1</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2</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3</m:t>
                                    </m:r>
                                  </m:sub>
                                </m:sSub>
                                <m:r>
                                  <a:rPr lang="en-US" sz="2000" b="0" i="1" smtClean="0">
                                    <a:latin typeface="Cambria Math"/>
                                  </a:rPr>
                                  <m:t>+…</m:t>
                                </m:r>
                              </m:den>
                            </m:f>
                          </m:den>
                        </m:f>
                      </m:den>
                    </m:f>
                  </m:oMath>
                </a14:m>
                <a:r>
                  <a:rPr lang="en-US" sz="2000" dirty="0" smtClean="0"/>
                  <a:t> is said to be a </a:t>
                </a:r>
                <a:r>
                  <a:rPr lang="en-US" sz="2000" i="1" dirty="0" smtClean="0"/>
                  <a:t>simple continued fraction.</a:t>
                </a:r>
                <a:r>
                  <a:rPr lang="en-US" sz="2000" dirty="0" smtClean="0"/>
                  <a:t> The </a:t>
                </a:r>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𝑖</m:t>
                        </m:r>
                      </m:sub>
                    </m:sSub>
                  </m:oMath>
                </a14:m>
                <a:r>
                  <a:rPr lang="en-US" sz="2000" i="1" dirty="0" smtClean="0"/>
                  <a:t> </a:t>
                </a:r>
                <a:r>
                  <a:rPr lang="en-US" sz="2000" dirty="0" smtClean="0"/>
                  <a:t>can be either real or complex numbers </a:t>
                </a:r>
                <a:r>
                  <a:rPr lang="en-US" sz="1600" dirty="0" smtClean="0"/>
                  <a:t>(the diagram on the first slide of this talk represents a complex continued fraction using circles of Apollonius)  </a:t>
                </a:r>
              </a:p>
              <a:p>
                <a:pPr marL="0" indent="0">
                  <a:buNone/>
                </a:pPr>
                <a:endParaRPr lang="en-US" sz="1600" dirty="0"/>
              </a:p>
              <a:p>
                <a:pPr marL="0" indent="0">
                  <a:buNone/>
                </a:pPr>
                <a:r>
                  <a:rPr lang="en-US" sz="2000" dirty="0" smtClean="0"/>
                  <a:t>A continued fraction can be created for any number </a:t>
                </a:r>
                <a14:m>
                  <m:oMath xmlns:m="http://schemas.openxmlformats.org/officeDocument/2006/math">
                    <m:r>
                      <a:rPr lang="en-US" sz="2000" i="1" smtClean="0">
                        <a:latin typeface="Cambria Math"/>
                        <a:ea typeface="Cambria Math"/>
                      </a:rPr>
                      <m:t>𝛼</m:t>
                    </m:r>
                  </m:oMath>
                </a14:m>
                <a:r>
                  <a:rPr lang="en-US" sz="2000" i="1" dirty="0" smtClean="0"/>
                  <a:t> </a:t>
                </a:r>
                <a:r>
                  <a:rPr lang="en-US" sz="2000" dirty="0" smtClean="0"/>
                  <a:t>by using the following recursive algorithm:</a:t>
                </a:r>
              </a:p>
              <a:p>
                <a:pPr marL="0" indent="0" algn="ctr">
                  <a:buNone/>
                </a:pPr>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𝑖</m:t>
                        </m:r>
                      </m:sub>
                    </m:sSub>
                    <m:r>
                      <a:rPr lang="en-US" sz="2000" b="0" i="1" smtClean="0">
                        <a:latin typeface="Cambria Math"/>
                      </a:rPr>
                      <m:t>=</m:t>
                    </m:r>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ea typeface="Cambria Math"/>
                              </a:rPr>
                              <m:t>𝛼</m:t>
                            </m:r>
                          </m:e>
                          <m:sub>
                            <m:r>
                              <a:rPr lang="en-US" sz="2000" b="0" i="1" smtClean="0">
                                <a:latin typeface="Cambria Math"/>
                              </a:rPr>
                              <m:t>𝑖</m:t>
                            </m:r>
                          </m:sub>
                        </m:sSub>
                        <m:r>
                          <a:rPr lang="en-US" sz="2000" b="0" i="1" smtClean="0">
                            <a:latin typeface="Cambria Math"/>
                          </a:rPr>
                          <m:t> </m:t>
                        </m:r>
                      </m:e>
                    </m:d>
                    <m:r>
                      <a:rPr lang="en-US" sz="2000" b="0" i="1" smtClean="0">
                        <a:latin typeface="Cambria Math"/>
                      </a:rPr>
                      <m:t>  </m:t>
                    </m:r>
                    <m:r>
                      <a:rPr lang="en-US" sz="2000" b="0" i="1" smtClean="0">
                        <a:latin typeface="Cambria Math"/>
                      </a:rPr>
                      <m:t>𝑎𝑛𝑑</m:t>
                    </m:r>
                    <m:r>
                      <a:rPr lang="en-US" sz="2000" b="0" i="1" smtClean="0">
                        <a:latin typeface="Cambria Math"/>
                      </a:rPr>
                      <m:t>  </m:t>
                    </m:r>
                    <m:sSub>
                      <m:sSubPr>
                        <m:ctrlPr>
                          <a:rPr lang="en-US" sz="2000" i="1" smtClean="0">
                            <a:latin typeface="Cambria Math"/>
                          </a:rPr>
                        </m:ctrlPr>
                      </m:sSubPr>
                      <m:e>
                        <m:r>
                          <a:rPr lang="en-US" sz="2000" i="1">
                            <a:latin typeface="Cambria Math"/>
                            <a:ea typeface="Cambria Math"/>
                          </a:rPr>
                          <m:t>𝛼</m:t>
                        </m:r>
                      </m:e>
                      <m:sub>
                        <m:r>
                          <a:rPr lang="en-US" sz="2000" b="0" i="1" smtClean="0">
                            <a:latin typeface="Cambria Math"/>
                          </a:rPr>
                          <m:t>𝑖</m:t>
                        </m:r>
                        <m:r>
                          <a:rPr lang="en-US" sz="2000" b="0" i="1" smtClean="0">
                            <a:latin typeface="Cambria Math"/>
                          </a:rPr>
                          <m:t>+1</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ea typeface="Cambria Math"/>
                              </a:rPr>
                              <m:t>𝛼</m:t>
                            </m:r>
                          </m:e>
                          <m:sub>
                            <m:r>
                              <a:rPr lang="en-US" sz="2000" b="0" i="1" smtClean="0">
                                <a:latin typeface="Cambria Math"/>
                              </a:rPr>
                              <m:t>𝑖</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𝑖</m:t>
                            </m:r>
                          </m:sub>
                        </m:sSub>
                      </m:den>
                    </m:f>
                  </m:oMath>
                </a14:m>
                <a:r>
                  <a:rPr lang="en-US" sz="2000" dirty="0" smtClean="0"/>
                  <a:t>  and </a:t>
                </a:r>
                <a14:m>
                  <m:oMath xmlns:m="http://schemas.openxmlformats.org/officeDocument/2006/math">
                    <m:r>
                      <a:rPr lang="en-US" sz="2000" i="1" smtClean="0">
                        <a:latin typeface="Cambria Math"/>
                        <a:ea typeface="Cambria Math"/>
                      </a:rPr>
                      <m:t>𝛼</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𝛼</m:t>
                        </m:r>
                      </m:e>
                      <m:sub>
                        <m:r>
                          <a:rPr lang="en-US" sz="2000" b="0" i="1" smtClean="0">
                            <a:latin typeface="Cambria Math"/>
                            <a:ea typeface="Cambria Math"/>
                          </a:rPr>
                          <m:t>1</m:t>
                        </m:r>
                      </m:sub>
                    </m:sSub>
                  </m:oMath>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1524000"/>
                <a:ext cx="7467600" cy="5105400"/>
              </a:xfrm>
              <a:blipFill rotWithShape="1">
                <a:blip r:embed="rId2"/>
                <a:stretch>
                  <a:fillRect l="-898" r="-1224"/>
                </a:stretch>
              </a:blipFill>
            </p:spPr>
            <p:txBody>
              <a:bodyPr/>
              <a:lstStyle/>
              <a:p>
                <a:r>
                  <a:rPr lang="en-US">
                    <a:noFill/>
                  </a:rPr>
                  <a:t> </a:t>
                </a:r>
              </a:p>
            </p:txBody>
          </p:sp>
        </mc:Fallback>
      </mc:AlternateContent>
    </p:spTree>
    <p:extLst>
      <p:ext uri="{BB962C8B-B14F-4D97-AF65-F5344CB8AC3E}">
        <p14:creationId xmlns:p14="http://schemas.microsoft.com/office/powerpoint/2010/main" val="98055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Background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1524000"/>
                <a:ext cx="7467600" cy="4721352"/>
              </a:xfrm>
            </p:spPr>
            <p:txBody>
              <a:bodyPr>
                <a:normAutofit/>
              </a:bodyPr>
              <a:lstStyle/>
              <a:p>
                <a:pPr marL="0" indent="0">
                  <a:buNone/>
                </a:pPr>
                <a:endParaRPr lang="en-US" dirty="0" smtClean="0"/>
              </a:p>
              <a:p>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𝑖</m:t>
                        </m:r>
                      </m:sub>
                    </m:sSub>
                    <m:r>
                      <a:rPr lang="en-US" sz="2000" b="0" i="1" smtClean="0">
                        <a:latin typeface="Cambria Math"/>
                      </a:rPr>
                      <m:t>=</m:t>
                    </m:r>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ea typeface="Cambria Math"/>
                              </a:rPr>
                              <m:t>𝛼</m:t>
                            </m:r>
                          </m:e>
                          <m:sub>
                            <m:r>
                              <a:rPr lang="en-US" sz="2000" b="0" i="1" smtClean="0">
                                <a:latin typeface="Cambria Math"/>
                              </a:rPr>
                              <m:t>𝑖</m:t>
                            </m:r>
                          </m:sub>
                        </m:sSub>
                        <m:r>
                          <a:rPr lang="en-US" sz="2000" b="0" i="1" smtClean="0">
                            <a:latin typeface="Cambria Math"/>
                          </a:rPr>
                          <m:t> </m:t>
                        </m:r>
                      </m:e>
                    </m:d>
                    <m:r>
                      <a:rPr lang="en-US" sz="2000" b="0" i="1" smtClean="0">
                        <a:latin typeface="Cambria Math"/>
                      </a:rPr>
                      <m:t>  </m:t>
                    </m:r>
                    <m:r>
                      <a:rPr lang="en-US" sz="2000" b="0" i="1" smtClean="0">
                        <a:latin typeface="Cambria Math"/>
                      </a:rPr>
                      <m:t>𝑎𝑛𝑑</m:t>
                    </m:r>
                    <m:r>
                      <a:rPr lang="en-US" sz="2000" b="0" i="1" smtClean="0">
                        <a:latin typeface="Cambria Math"/>
                      </a:rPr>
                      <m:t>  </m:t>
                    </m:r>
                    <m:sSub>
                      <m:sSubPr>
                        <m:ctrlPr>
                          <a:rPr lang="en-US" sz="2000" i="1" smtClean="0">
                            <a:latin typeface="Cambria Math"/>
                          </a:rPr>
                        </m:ctrlPr>
                      </m:sSubPr>
                      <m:e>
                        <m:r>
                          <a:rPr lang="en-US" sz="2000" i="1">
                            <a:latin typeface="Cambria Math"/>
                            <a:ea typeface="Cambria Math"/>
                          </a:rPr>
                          <m:t>𝛼</m:t>
                        </m:r>
                      </m:e>
                      <m:sub>
                        <m:r>
                          <a:rPr lang="en-US" sz="2000" b="0" i="1" smtClean="0">
                            <a:latin typeface="Cambria Math"/>
                          </a:rPr>
                          <m:t>𝑖</m:t>
                        </m:r>
                        <m:r>
                          <a:rPr lang="en-US" sz="2000" b="0" i="1" smtClean="0">
                            <a:latin typeface="Cambria Math"/>
                          </a:rPr>
                          <m:t>+1</m:t>
                        </m:r>
                      </m:sub>
                    </m:sSub>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ea typeface="Cambria Math"/>
                              </a:rPr>
                              <m:t>𝛼</m:t>
                            </m:r>
                          </m:e>
                          <m:sub>
                            <m:r>
                              <a:rPr lang="en-US" sz="2000" b="0" i="1" smtClean="0">
                                <a:latin typeface="Cambria Math"/>
                              </a:rPr>
                              <m:t>𝑖</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𝑖</m:t>
                            </m:r>
                          </m:sub>
                        </m:sSub>
                      </m:den>
                    </m:f>
                  </m:oMath>
                </a14:m>
                <a:r>
                  <a:rPr lang="en-US" sz="2000" dirty="0" smtClean="0"/>
                  <a:t>  and </a:t>
                </a:r>
                <a14:m>
                  <m:oMath xmlns:m="http://schemas.openxmlformats.org/officeDocument/2006/math">
                    <m:r>
                      <a:rPr lang="en-US" sz="2000" i="1" smtClean="0">
                        <a:latin typeface="Cambria Math"/>
                        <a:ea typeface="Cambria Math"/>
                      </a:rPr>
                      <m:t>𝛼</m:t>
                    </m:r>
                    <m:r>
                      <a:rPr lang="en-US" sz="2000" b="0" i="1" smtClean="0">
                        <a:latin typeface="Cambria Math"/>
                        <a:ea typeface="Cambria Math"/>
                      </a:rPr>
                      <m:t>=</m:t>
                    </m:r>
                    <m:sSub>
                      <m:sSubPr>
                        <m:ctrlPr>
                          <a:rPr lang="en-US" sz="2000" b="0" i="1" smtClean="0">
                            <a:latin typeface="Cambria Math"/>
                            <a:ea typeface="Cambria Math"/>
                          </a:rPr>
                        </m:ctrlPr>
                      </m:sSubPr>
                      <m:e>
                        <m:r>
                          <a:rPr lang="en-US" sz="2000" b="0" i="1" smtClean="0">
                            <a:latin typeface="Cambria Math"/>
                            <a:ea typeface="Cambria Math"/>
                          </a:rPr>
                          <m:t>𝛼</m:t>
                        </m:r>
                      </m:e>
                      <m:sub>
                        <m:r>
                          <a:rPr lang="en-US" sz="2000" b="0" i="1" smtClean="0">
                            <a:latin typeface="Cambria Math"/>
                            <a:ea typeface="Cambria Math"/>
                          </a:rPr>
                          <m:t>1</m:t>
                        </m:r>
                      </m:sub>
                    </m:sSub>
                  </m:oMath>
                </a14:m>
                <a:endParaRPr lang="en-US" sz="2000" dirty="0" smtClean="0"/>
              </a:p>
              <a:p>
                <a:pPr marL="0" indent="0">
                  <a:buNone/>
                </a:pPr>
                <a:r>
                  <a:rPr lang="en-US" sz="2000" dirty="0"/>
                  <a:t> </a:t>
                </a:r>
                <a:r>
                  <a:rPr lang="en-US" sz="2000" dirty="0" smtClean="0"/>
                  <a:t> as an example of the algorithm on our previous example:</a:t>
                </a:r>
              </a:p>
              <a:p>
                <a:pPr marL="0" indent="0">
                  <a:buNone/>
                </a:pPr>
                <a:endParaRPr lang="en-US" sz="2000" dirty="0"/>
              </a:p>
              <a:p>
                <a:pPr marL="0" indent="0">
                  <a:buNone/>
                </a:pPr>
                <a14:m>
                  <m:oMath xmlns:m="http://schemas.openxmlformats.org/officeDocument/2006/math">
                    <m:f>
                      <m:fPr>
                        <m:ctrlPr>
                          <a:rPr lang="en-US" sz="2000" i="1" smtClean="0">
                            <a:latin typeface="Cambria Math"/>
                          </a:rPr>
                        </m:ctrlPr>
                      </m:fPr>
                      <m:num>
                        <m:r>
                          <a:rPr lang="en-US" sz="2000" b="0" i="1" smtClean="0">
                            <a:latin typeface="Cambria Math"/>
                          </a:rPr>
                          <m:t>7</m:t>
                        </m:r>
                      </m:num>
                      <m:den>
                        <m:r>
                          <a:rPr lang="en-US" sz="2000" b="0" i="1" smtClean="0">
                            <a:latin typeface="Cambria Math"/>
                          </a:rPr>
                          <m:t>5</m:t>
                        </m:r>
                      </m:den>
                    </m:f>
                    <m:r>
                      <a:rPr lang="en-US" sz="2000" i="1" smtClean="0">
                        <a:latin typeface="Cambria Math"/>
                        <a:ea typeface="Cambria Math"/>
                      </a:rPr>
                      <m:t>=</m:t>
                    </m:r>
                    <m:r>
                      <a:rPr lang="en-US" sz="2000" b="0" i="1" smtClean="0">
                        <a:latin typeface="Cambria Math"/>
                        <a:ea typeface="Cambria Math"/>
                      </a:rPr>
                      <m:t>1.4000…</m:t>
                    </m:r>
                  </m:oMath>
                </a14:m>
                <a:r>
                  <a:rPr lang="en-US" sz="2000" dirty="0" smtClean="0"/>
                  <a:t>  so;  </a:t>
                </a:r>
                <a14:m>
                  <m:oMath xmlns:m="http://schemas.openxmlformats.org/officeDocument/2006/math">
                    <m:sSub>
                      <m:sSubPr>
                        <m:ctrlPr>
                          <a:rPr lang="en-US" sz="2000" i="1" smtClean="0">
                            <a:latin typeface="Cambria Math"/>
                          </a:rPr>
                        </m:ctrlPr>
                      </m:sSubPr>
                      <m:e>
                        <m:r>
                          <a:rPr lang="en-US" sz="2000" i="1" smtClean="0">
                            <a:latin typeface="Cambria Math"/>
                            <a:ea typeface="Cambria Math"/>
                          </a:rPr>
                          <m:t>𝛼</m:t>
                        </m:r>
                      </m:e>
                      <m:sub>
                        <m:r>
                          <a:rPr lang="en-US" sz="2000" b="0" i="1" smtClean="0">
                            <a:latin typeface="Cambria Math"/>
                          </a:rPr>
                          <m:t>1</m:t>
                        </m:r>
                      </m:sub>
                    </m:sSub>
                    <m:r>
                      <a:rPr lang="en-US" sz="2000" b="0" i="1" smtClean="0">
                        <a:latin typeface="Cambria Math"/>
                      </a:rPr>
                      <m:t>=1.4000…</m:t>
                    </m:r>
                  </m:oMath>
                </a14:m>
                <a:r>
                  <a:rPr lang="en-US" sz="2000" dirty="0" smtClean="0"/>
                  <a:t> and </a:t>
                </a:r>
                <a14:m>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1</m:t>
                        </m:r>
                      </m:sub>
                    </m:sSub>
                    <m:r>
                      <a:rPr lang="en-US" sz="2000" b="0" i="1" smtClean="0">
                        <a:latin typeface="Cambria Math"/>
                      </a:rPr>
                      <m:t>=</m:t>
                    </m:r>
                    <m:d>
                      <m:dPr>
                        <m:begChr m:val="⌊"/>
                        <m:endChr m:val="⌋"/>
                        <m:ctrlPr>
                          <a:rPr lang="en-US" sz="2000" b="0" i="1" smtClean="0">
                            <a:latin typeface="Cambria Math"/>
                          </a:rPr>
                        </m:ctrlPr>
                      </m:dPr>
                      <m:e>
                        <m:r>
                          <a:rPr lang="en-US" sz="2000" b="0" i="1" smtClean="0">
                            <a:latin typeface="Cambria Math"/>
                          </a:rPr>
                          <m:t>1.4</m:t>
                        </m:r>
                      </m:e>
                    </m:d>
                    <m:r>
                      <a:rPr lang="en-US" sz="2000" b="0" i="1" smtClean="0">
                        <a:latin typeface="Cambria Math"/>
                      </a:rPr>
                      <m:t>=1</m:t>
                    </m:r>
                  </m:oMath>
                </a14:m>
                <a:r>
                  <a:rPr lang="en-US" sz="2000" dirty="0" smtClean="0"/>
                  <a:t> </a:t>
                </a:r>
              </a:p>
              <a:p>
                <a:pPr marL="0" indent="0">
                  <a:buNone/>
                </a:pPr>
                <a:endParaRPr lang="en-US" sz="2000" dirty="0"/>
              </a:p>
              <a:p>
                <a:pPr marL="0" indent="0">
                  <a:buNone/>
                </a:pPr>
                <a14:m>
                  <m:oMath xmlns:m="http://schemas.openxmlformats.org/officeDocument/2006/math">
                    <m:sSub>
                      <m:sSubPr>
                        <m:ctrlPr>
                          <a:rPr lang="en-US" sz="2000" i="1">
                            <a:latin typeface="Cambria Math"/>
                          </a:rPr>
                        </m:ctrlPr>
                      </m:sSubPr>
                      <m:e>
                        <m:r>
                          <a:rPr lang="en-US" sz="2000" i="1">
                            <a:latin typeface="Cambria Math"/>
                            <a:ea typeface="Cambria Math"/>
                          </a:rPr>
                          <m:t>𝛼</m:t>
                        </m:r>
                      </m:e>
                      <m:sub>
                        <m:r>
                          <a:rPr lang="en-US" sz="2000" b="0" i="1" smtClean="0">
                            <a:latin typeface="Cambria Math"/>
                            <a:ea typeface="Cambria Math"/>
                          </a:rPr>
                          <m:t>2</m:t>
                        </m:r>
                      </m:sub>
                    </m:sSub>
                    <m:r>
                      <a:rPr lang="en-US" sz="2000" i="1">
                        <a:latin typeface="Cambria Math"/>
                      </a:rPr>
                      <m:t>=</m:t>
                    </m:r>
                    <m:f>
                      <m:fPr>
                        <m:ctrlPr>
                          <a:rPr lang="en-US" sz="2000" i="1">
                            <a:latin typeface="Cambria Math"/>
                          </a:rPr>
                        </m:ctrlPr>
                      </m:fPr>
                      <m:num>
                        <m:r>
                          <a:rPr lang="en-US" sz="2000" i="1">
                            <a:latin typeface="Cambria Math"/>
                          </a:rPr>
                          <m:t>1</m:t>
                        </m:r>
                      </m:num>
                      <m:den>
                        <m:sSub>
                          <m:sSubPr>
                            <m:ctrlPr>
                              <a:rPr lang="en-US" sz="2000" i="1">
                                <a:latin typeface="Cambria Math"/>
                              </a:rPr>
                            </m:ctrlPr>
                          </m:sSubPr>
                          <m:e>
                            <m:r>
                              <a:rPr lang="en-US" sz="2000" i="1">
                                <a:latin typeface="Cambria Math"/>
                                <a:ea typeface="Cambria Math"/>
                              </a:rPr>
                              <m:t>𝛼</m:t>
                            </m:r>
                          </m:e>
                          <m:sub>
                            <m:r>
                              <a:rPr lang="en-US" sz="2000" b="0" i="1" smtClean="0">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𝑎</m:t>
                            </m:r>
                          </m:e>
                          <m:sub>
                            <m:r>
                              <a:rPr lang="en-US" sz="2000" b="0" i="1" smtClean="0">
                                <a:latin typeface="Cambria Math"/>
                              </a:rPr>
                              <m:t>1</m:t>
                            </m:r>
                          </m:sub>
                        </m:sSub>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1.4−1</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0.4</m:t>
                        </m:r>
                      </m:den>
                    </m:f>
                    <m:r>
                      <a:rPr lang="en-US" sz="2000" b="0" i="1" smtClean="0">
                        <a:latin typeface="Cambria Math"/>
                      </a:rPr>
                      <m:t>=</m:t>
                    </m:r>
                    <m:f>
                      <m:fPr>
                        <m:ctrlPr>
                          <a:rPr lang="en-US" sz="2000" b="0" i="1" smtClean="0">
                            <a:latin typeface="Cambria Math"/>
                          </a:rPr>
                        </m:ctrlPr>
                      </m:fPr>
                      <m:num>
                        <m:r>
                          <a:rPr lang="en-US" sz="2000" b="0" i="1" smtClean="0">
                            <a:latin typeface="Cambria Math"/>
                          </a:rPr>
                          <m:t>10</m:t>
                        </m:r>
                      </m:num>
                      <m:den>
                        <m:r>
                          <a:rPr lang="en-US" sz="2000" b="0" i="1" smtClean="0">
                            <a:latin typeface="Cambria Math"/>
                          </a:rPr>
                          <m:t>4</m:t>
                        </m:r>
                      </m:den>
                    </m:f>
                    <m:r>
                      <a:rPr lang="en-US" sz="2000" b="0" i="1" smtClean="0">
                        <a:latin typeface="Cambria Math"/>
                      </a:rPr>
                      <m:t>=</m:t>
                    </m:r>
                    <m:f>
                      <m:fPr>
                        <m:ctrlPr>
                          <a:rPr lang="en-US" sz="2000" b="0" i="1" smtClean="0">
                            <a:latin typeface="Cambria Math"/>
                          </a:rPr>
                        </m:ctrlPr>
                      </m:fPr>
                      <m:num>
                        <m:r>
                          <a:rPr lang="en-US" sz="2000" b="0" i="1" smtClean="0">
                            <a:latin typeface="Cambria Math"/>
                          </a:rPr>
                          <m:t>5</m:t>
                        </m:r>
                      </m:num>
                      <m:den>
                        <m:r>
                          <a:rPr lang="en-US" sz="2000" b="0" i="1" smtClean="0">
                            <a:latin typeface="Cambria Math"/>
                          </a:rPr>
                          <m:t>2</m:t>
                        </m:r>
                      </m:den>
                    </m:f>
                    <m:r>
                      <a:rPr lang="en-US" sz="2000" b="0" i="0" smtClean="0">
                        <a:latin typeface="Cambria Math"/>
                      </a:rPr>
                      <m:t>=</m:t>
                    </m:r>
                  </m:oMath>
                </a14:m>
                <a:r>
                  <a:rPr lang="en-US" sz="2000" dirty="0" smtClean="0"/>
                  <a:t>2.5</a:t>
                </a:r>
              </a:p>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a:rPr>
                          </m:ctrlPr>
                        </m:sSubPr>
                        <m:e>
                          <m:r>
                            <a:rPr lang="en-US" sz="2000" b="0" i="1" smtClean="0">
                              <a:latin typeface="Cambria Math"/>
                            </a:rPr>
                            <m:t>𝑎</m:t>
                          </m:r>
                        </m:e>
                        <m:sub>
                          <m:r>
                            <a:rPr lang="en-US" sz="2000" b="0" i="1" smtClean="0">
                              <a:latin typeface="Cambria Math"/>
                            </a:rPr>
                            <m:t>2</m:t>
                          </m:r>
                        </m:sub>
                      </m:sSub>
                      <m:r>
                        <a:rPr lang="en-US" sz="2000" b="0" i="1" smtClean="0">
                          <a:latin typeface="Cambria Math"/>
                        </a:rPr>
                        <m:t>=</m:t>
                      </m:r>
                      <m:d>
                        <m:dPr>
                          <m:begChr m:val="⌊"/>
                          <m:endChr m:val="⌋"/>
                          <m:ctrlPr>
                            <a:rPr lang="en-US" sz="2000" b="0" i="1" smtClean="0">
                              <a:latin typeface="Cambria Math"/>
                            </a:rPr>
                          </m:ctrlPr>
                        </m:dPr>
                        <m:e>
                          <m:r>
                            <a:rPr lang="en-US" sz="2000" b="0" i="1" smtClean="0">
                              <a:latin typeface="Cambria Math"/>
                            </a:rPr>
                            <m:t>2.5</m:t>
                          </m:r>
                        </m:e>
                      </m:d>
                      <m:r>
                        <a:rPr lang="en-US" sz="2000" b="0" i="1" smtClean="0">
                          <a:latin typeface="Cambria Math"/>
                        </a:rPr>
                        <m:t>=2</m:t>
                      </m:r>
                    </m:oMath>
                  </m:oMathPara>
                </a14:m>
                <a:endParaRPr lang="en-US" sz="2000" b="0" dirty="0" smtClean="0"/>
              </a:p>
              <a:p>
                <a:pPr marL="0" indent="0">
                  <a:buNone/>
                </a:pPr>
                <a14:m>
                  <m:oMath xmlns:m="http://schemas.openxmlformats.org/officeDocument/2006/math">
                    <m:sSub>
                      <m:sSubPr>
                        <m:ctrlPr>
                          <a:rPr lang="en-US" sz="2000" i="1" smtClean="0">
                            <a:latin typeface="Cambria Math"/>
                          </a:rPr>
                        </m:ctrlPr>
                      </m:sSubPr>
                      <m:e>
                        <m:r>
                          <a:rPr lang="en-US" sz="2000" i="1" smtClean="0">
                            <a:latin typeface="Cambria Math"/>
                            <a:ea typeface="Cambria Math"/>
                          </a:rPr>
                          <m:t>𝛼</m:t>
                        </m:r>
                      </m:e>
                      <m:sub>
                        <m:r>
                          <a:rPr lang="en-US" sz="2000" b="0" i="1" smtClean="0">
                            <a:latin typeface="Cambria Math"/>
                          </a:rPr>
                          <m:t>3</m:t>
                        </m:r>
                      </m:sub>
                    </m:sSub>
                    <m:r>
                      <a:rPr lang="en-US" sz="2000" b="0" i="1" smtClean="0">
                        <a:latin typeface="Cambria Math"/>
                      </a:rPr>
                      <m:t>=</m:t>
                    </m:r>
                    <m:f>
                      <m:fPr>
                        <m:ctrlPr>
                          <a:rPr lang="en-US" sz="2000" i="1">
                            <a:latin typeface="Cambria Math"/>
                          </a:rPr>
                        </m:ctrlPr>
                      </m:fPr>
                      <m:num>
                        <m:r>
                          <a:rPr lang="en-US" sz="2000" i="1">
                            <a:latin typeface="Cambria Math"/>
                          </a:rPr>
                          <m:t>1</m:t>
                        </m:r>
                      </m:num>
                      <m:den>
                        <m:r>
                          <a:rPr lang="en-US" sz="2000" b="0" i="1" smtClean="0">
                            <a:latin typeface="Cambria Math"/>
                          </a:rPr>
                          <m:t>2.5</m:t>
                        </m:r>
                        <m:r>
                          <a:rPr lang="en-US" sz="2000" i="1">
                            <a:latin typeface="Cambria Math"/>
                          </a:rPr>
                          <m:t>−</m:t>
                        </m:r>
                        <m:r>
                          <a:rPr lang="en-US" sz="2000" b="0" i="1" smtClean="0">
                            <a:latin typeface="Cambria Math"/>
                          </a:rPr>
                          <m:t>2</m:t>
                        </m:r>
                      </m:den>
                    </m:f>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0.5</m:t>
                        </m:r>
                      </m:den>
                    </m:f>
                    <m:r>
                      <a:rPr lang="en-US" sz="2000" b="0" i="1" smtClean="0">
                        <a:latin typeface="Cambria Math"/>
                      </a:rPr>
                      <m:t>=2=</m:t>
                    </m:r>
                    <m:d>
                      <m:dPr>
                        <m:begChr m:val="⌊"/>
                        <m:endChr m:val="⌋"/>
                        <m:ctrlPr>
                          <a:rPr lang="en-US" sz="2000" b="0" i="1" smtClean="0">
                            <a:latin typeface="Cambria Math"/>
                          </a:rPr>
                        </m:ctrlPr>
                      </m:dPr>
                      <m:e>
                        <m:r>
                          <a:rPr lang="en-US" sz="2000" b="0" i="1" smtClean="0">
                            <a:latin typeface="Cambria Math"/>
                          </a:rPr>
                          <m:t>2</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3</m:t>
                        </m:r>
                      </m:sub>
                    </m:sSub>
                  </m:oMath>
                </a14:m>
                <a:r>
                  <a:rPr lang="en-US" sz="2000" dirty="0" smtClean="0"/>
                  <a:t> in which case the algorithm obviously must stop (why?);  hence </a:t>
                </a:r>
                <a14:m>
                  <m:oMath xmlns:m="http://schemas.openxmlformats.org/officeDocument/2006/math">
                    <m:f>
                      <m:fPr>
                        <m:ctrlPr>
                          <a:rPr lang="en-US" sz="2000" i="1">
                            <a:latin typeface="Cambria Math"/>
                          </a:rPr>
                        </m:ctrlPr>
                      </m:fPr>
                      <m:num>
                        <m:r>
                          <a:rPr lang="en-US" sz="2000" i="1">
                            <a:latin typeface="Cambria Math"/>
                          </a:rPr>
                          <m:t>7</m:t>
                        </m:r>
                      </m:num>
                      <m:den>
                        <m:r>
                          <a:rPr lang="en-US" sz="2000" i="1">
                            <a:latin typeface="Cambria Math"/>
                          </a:rPr>
                          <m:t>5</m:t>
                        </m:r>
                      </m:den>
                    </m:f>
                    <m:r>
                      <a:rPr lang="en-US" sz="2000" b="0" i="1" smtClean="0">
                        <a:latin typeface="Cambria Math"/>
                      </a:rPr>
                      <m:t>=</m:t>
                    </m:r>
                    <m:d>
                      <m:dPr>
                        <m:begChr m:val="["/>
                        <m:endChr m:val="]"/>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1</m:t>
                            </m:r>
                          </m:sub>
                        </m:sSub>
                        <m:r>
                          <a:rPr lang="en-US" sz="2000" b="0" i="1" smtClean="0">
                            <a:latin typeface="Cambria Math"/>
                          </a:rPr>
                          <m:t>, </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2</m:t>
                            </m:r>
                          </m:sub>
                        </m:sSub>
                        <m:r>
                          <a:rPr lang="en-US" sz="2000" b="0" i="1" smtClean="0">
                            <a:latin typeface="Cambria Math"/>
                          </a:rPr>
                          <m:t>, </m:t>
                        </m:r>
                        <m:sSub>
                          <m:sSubPr>
                            <m:ctrlPr>
                              <a:rPr lang="en-US" sz="2000" b="0" i="1" smtClean="0">
                                <a:latin typeface="Cambria Math"/>
                              </a:rPr>
                            </m:ctrlPr>
                          </m:sSubPr>
                          <m:e>
                            <m:r>
                              <a:rPr lang="en-US" sz="2000" b="0" i="1" smtClean="0">
                                <a:latin typeface="Cambria Math"/>
                              </a:rPr>
                              <m:t>𝑎</m:t>
                            </m:r>
                          </m:e>
                          <m:sub>
                            <m:r>
                              <a:rPr lang="en-US" sz="2000" b="0" i="1" smtClean="0">
                                <a:latin typeface="Cambria Math"/>
                              </a:rPr>
                              <m:t>3</m:t>
                            </m:r>
                          </m:sub>
                        </m:sSub>
                      </m:e>
                    </m:d>
                    <m:r>
                      <a:rPr lang="en-US" sz="2000" b="0" i="1" smtClean="0">
                        <a:latin typeface="Cambria Math"/>
                      </a:rPr>
                      <m:t>=[1, 2, 2]</m:t>
                    </m:r>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1524000"/>
                <a:ext cx="7467600" cy="4721352"/>
              </a:xfrm>
              <a:blipFill rotWithShape="1">
                <a:blip r:embed="rId2"/>
                <a:stretch>
                  <a:fillRect l="-898"/>
                </a:stretch>
              </a:blipFill>
            </p:spPr>
            <p:txBody>
              <a:bodyPr/>
              <a:lstStyle/>
              <a:p>
                <a:r>
                  <a:rPr lang="en-US">
                    <a:noFill/>
                  </a:rPr>
                  <a:t> </a:t>
                </a:r>
              </a:p>
            </p:txBody>
          </p:sp>
        </mc:Fallback>
      </mc:AlternateContent>
    </p:spTree>
    <p:extLst>
      <p:ext uri="{BB962C8B-B14F-4D97-AF65-F5344CB8AC3E}">
        <p14:creationId xmlns:p14="http://schemas.microsoft.com/office/powerpoint/2010/main" val="241748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7467600" cy="5943600"/>
          </a:xfrm>
        </p:spPr>
        <p:txBody>
          <a:bodyPr>
            <a:normAutofit lnSpcReduction="10000"/>
          </a:bodyPr>
          <a:lstStyle/>
          <a:p>
            <a:pPr marL="0" indent="0">
              <a:buNone/>
            </a:pPr>
            <a:r>
              <a:rPr lang="en-US" sz="1800" dirty="0"/>
              <a:t>F</a:t>
            </a:r>
            <a:r>
              <a:rPr lang="en-US" sz="1800" dirty="0" smtClean="0"/>
              <a:t>rom Euler’s </a:t>
            </a:r>
            <a:r>
              <a:rPr lang="en-US" sz="1800" i="1" dirty="0"/>
              <a:t>De </a:t>
            </a:r>
            <a:r>
              <a:rPr lang="en-US" sz="1800" i="1" dirty="0" err="1"/>
              <a:t>Fractionlous</a:t>
            </a:r>
            <a:r>
              <a:rPr lang="en-US" sz="1800" i="1" dirty="0"/>
              <a:t> </a:t>
            </a:r>
            <a:r>
              <a:rPr lang="en-US" sz="1800" i="1" dirty="0" err="1"/>
              <a:t>Continious</a:t>
            </a:r>
            <a:r>
              <a:rPr lang="en-US" sz="1800" dirty="0"/>
              <a:t> (1737</a:t>
            </a:r>
            <a:r>
              <a:rPr lang="en-US" sz="1800" dirty="0" smtClean="0"/>
              <a:t>):</a:t>
            </a:r>
            <a:endParaRPr lang="en-US" sz="1800" dirty="0"/>
          </a:p>
          <a:p>
            <a:pPr marL="0" indent="0">
              <a:buNone/>
            </a:pPr>
            <a:endParaRPr lang="en-US" sz="1800" dirty="0" smtClean="0"/>
          </a:p>
          <a:p>
            <a:pPr marL="0" indent="0">
              <a:buNone/>
            </a:pPr>
            <a:r>
              <a:rPr lang="en-US" sz="2000" b="1" dirty="0" smtClean="0"/>
              <a:t>Theorem 1</a:t>
            </a:r>
            <a:r>
              <a:rPr lang="en-US" sz="2000" i="1" dirty="0"/>
              <a:t>: A number is rational if and only if it can expressed as a simple finite continued fraction</a:t>
            </a:r>
            <a:r>
              <a:rPr lang="en-US" sz="2000" i="1" dirty="0" smtClean="0"/>
              <a:t>.</a:t>
            </a:r>
          </a:p>
          <a:p>
            <a:pPr marL="0" indent="0">
              <a:buNone/>
            </a:pPr>
            <a:endParaRPr lang="en-US" sz="2000" i="1" dirty="0"/>
          </a:p>
          <a:p>
            <a:pPr marL="0" indent="0">
              <a:buNone/>
            </a:pPr>
            <a:r>
              <a:rPr lang="en-US" sz="2000" i="1" dirty="0" smtClean="0"/>
              <a:t>Proof:  </a:t>
            </a:r>
            <a:r>
              <a:rPr lang="en-US" sz="2000" dirty="0" smtClean="0"/>
              <a:t>By repeated use of the Euclidean algorithm:</a:t>
            </a:r>
            <a:endParaRPr lang="en-US" sz="2000" i="1" dirty="0"/>
          </a:p>
          <a:p>
            <a:pPr marL="0" indent="0">
              <a:buNone/>
            </a:pPr>
            <a:r>
              <a:rPr lang="pt-BR" sz="2000" dirty="0"/>
              <a:t>p = a</a:t>
            </a:r>
            <a:r>
              <a:rPr lang="pt-BR" sz="2000" baseline="-25000" dirty="0"/>
              <a:t>1</a:t>
            </a:r>
            <a:r>
              <a:rPr lang="pt-BR" sz="2000" dirty="0"/>
              <a:t>q + r</a:t>
            </a:r>
            <a:r>
              <a:rPr lang="pt-BR" sz="2000" baseline="-25000" dirty="0"/>
              <a:t>1</a:t>
            </a:r>
            <a:r>
              <a:rPr lang="pt-BR" sz="2000" dirty="0"/>
              <a:t>, 0 &lt;= r</a:t>
            </a:r>
            <a:r>
              <a:rPr lang="pt-BR" sz="2000" baseline="-25000" dirty="0"/>
              <a:t>1</a:t>
            </a:r>
            <a:r>
              <a:rPr lang="pt-BR" sz="2000" dirty="0"/>
              <a:t> &lt; q, </a:t>
            </a:r>
          </a:p>
          <a:p>
            <a:pPr marL="0" indent="0">
              <a:buNone/>
            </a:pPr>
            <a:r>
              <a:rPr lang="pt-BR" sz="2000" dirty="0"/>
              <a:t>q = a</a:t>
            </a:r>
            <a:r>
              <a:rPr lang="pt-BR" sz="2000" baseline="-25000" dirty="0"/>
              <a:t>2</a:t>
            </a:r>
            <a:r>
              <a:rPr lang="pt-BR" sz="2000" dirty="0"/>
              <a:t>r</a:t>
            </a:r>
            <a:r>
              <a:rPr lang="pt-BR" sz="2000" baseline="-25000" dirty="0"/>
              <a:t>1</a:t>
            </a:r>
            <a:r>
              <a:rPr lang="pt-BR" sz="2000" dirty="0"/>
              <a:t> + r</a:t>
            </a:r>
            <a:r>
              <a:rPr lang="pt-BR" sz="2000" baseline="-25000" dirty="0"/>
              <a:t>2</a:t>
            </a:r>
            <a:r>
              <a:rPr lang="pt-BR" sz="2000" dirty="0"/>
              <a:t>, 0 &lt;= r</a:t>
            </a:r>
            <a:r>
              <a:rPr lang="pt-BR" sz="2000" baseline="-25000" dirty="0"/>
              <a:t>2</a:t>
            </a:r>
            <a:r>
              <a:rPr lang="pt-BR" sz="2000" dirty="0"/>
              <a:t> &lt; r</a:t>
            </a:r>
            <a:r>
              <a:rPr lang="pt-BR" sz="2000" baseline="-25000" dirty="0"/>
              <a:t>1</a:t>
            </a:r>
            <a:r>
              <a:rPr lang="pt-BR" sz="2000" dirty="0"/>
              <a:t>, </a:t>
            </a:r>
          </a:p>
          <a:p>
            <a:pPr marL="0" indent="0">
              <a:buNone/>
            </a:pPr>
            <a:r>
              <a:rPr lang="pt-BR" sz="2000" dirty="0"/>
              <a:t>r</a:t>
            </a:r>
            <a:r>
              <a:rPr lang="pt-BR" sz="2000" baseline="-25000" dirty="0"/>
              <a:t>1</a:t>
            </a:r>
            <a:r>
              <a:rPr lang="pt-BR" sz="2000" dirty="0"/>
              <a:t> = a</a:t>
            </a:r>
            <a:r>
              <a:rPr lang="pt-BR" sz="2000" baseline="-25000" dirty="0"/>
              <a:t>3</a:t>
            </a:r>
            <a:r>
              <a:rPr lang="pt-BR" sz="2000" dirty="0"/>
              <a:t>r</a:t>
            </a:r>
            <a:r>
              <a:rPr lang="pt-BR" sz="2000" baseline="-25000" dirty="0"/>
              <a:t>2</a:t>
            </a:r>
            <a:r>
              <a:rPr lang="pt-BR" sz="2000" dirty="0"/>
              <a:t> + r</a:t>
            </a:r>
            <a:r>
              <a:rPr lang="pt-BR" sz="2000" baseline="-25000" dirty="0"/>
              <a:t>3</a:t>
            </a:r>
            <a:r>
              <a:rPr lang="pt-BR" sz="2000" dirty="0"/>
              <a:t>, 0 &lt;= r</a:t>
            </a:r>
            <a:r>
              <a:rPr lang="pt-BR" sz="2000" baseline="-25000" dirty="0"/>
              <a:t>3</a:t>
            </a:r>
            <a:r>
              <a:rPr lang="pt-BR" sz="2000" dirty="0"/>
              <a:t> &lt; r</a:t>
            </a:r>
            <a:r>
              <a:rPr lang="pt-BR" sz="2000" baseline="-25000" dirty="0"/>
              <a:t>2</a:t>
            </a:r>
            <a:r>
              <a:rPr lang="pt-BR" sz="2000" dirty="0"/>
              <a:t>, </a:t>
            </a:r>
          </a:p>
          <a:p>
            <a:pPr marL="0" indent="0">
              <a:buNone/>
            </a:pPr>
            <a:r>
              <a:rPr lang="pt-BR" sz="2000" dirty="0"/>
              <a:t>: </a:t>
            </a:r>
            <a:br>
              <a:rPr lang="pt-BR" sz="2000" dirty="0"/>
            </a:br>
            <a:r>
              <a:rPr lang="pt-BR" sz="2000" dirty="0"/>
              <a:t>: </a:t>
            </a:r>
            <a:br>
              <a:rPr lang="pt-BR" sz="2000" dirty="0"/>
            </a:br>
            <a:r>
              <a:rPr lang="pt-BR" sz="2000" dirty="0"/>
              <a:t>r</a:t>
            </a:r>
            <a:r>
              <a:rPr lang="pt-BR" sz="2000" baseline="-25000" dirty="0"/>
              <a:t>n-3</a:t>
            </a:r>
            <a:r>
              <a:rPr lang="pt-BR" sz="2000" dirty="0"/>
              <a:t> = a</a:t>
            </a:r>
            <a:r>
              <a:rPr lang="pt-BR" sz="2000" baseline="-25000" dirty="0"/>
              <a:t>n-1</a:t>
            </a:r>
            <a:r>
              <a:rPr lang="pt-BR" sz="2000" dirty="0"/>
              <a:t>r</a:t>
            </a:r>
            <a:r>
              <a:rPr lang="pt-BR" sz="2000" baseline="-25000" dirty="0"/>
              <a:t>n-2</a:t>
            </a:r>
            <a:r>
              <a:rPr lang="pt-BR" sz="2000" dirty="0"/>
              <a:t> + r</a:t>
            </a:r>
            <a:r>
              <a:rPr lang="pt-BR" sz="2000" baseline="-25000" dirty="0"/>
              <a:t>n-1</a:t>
            </a:r>
            <a:r>
              <a:rPr lang="pt-BR" sz="2000" dirty="0"/>
              <a:t>, 0 &lt;= r</a:t>
            </a:r>
            <a:r>
              <a:rPr lang="pt-BR" sz="2000" baseline="-25000" dirty="0"/>
              <a:t>n-1</a:t>
            </a:r>
            <a:r>
              <a:rPr lang="pt-BR" sz="2000" dirty="0"/>
              <a:t> &lt; r</a:t>
            </a:r>
            <a:r>
              <a:rPr lang="pt-BR" sz="2000" baseline="-25000" dirty="0"/>
              <a:t>n-2</a:t>
            </a:r>
            <a:r>
              <a:rPr lang="pt-BR" sz="2000" dirty="0"/>
              <a:t>, </a:t>
            </a:r>
          </a:p>
          <a:p>
            <a:pPr marL="0" indent="0">
              <a:buNone/>
            </a:pPr>
            <a:r>
              <a:rPr lang="pt-BR" sz="2000" dirty="0"/>
              <a:t>r</a:t>
            </a:r>
            <a:r>
              <a:rPr lang="pt-BR" sz="2000" baseline="-25000" dirty="0"/>
              <a:t>n-2</a:t>
            </a:r>
            <a:r>
              <a:rPr lang="pt-BR" sz="2000" dirty="0"/>
              <a:t> = a</a:t>
            </a:r>
            <a:r>
              <a:rPr lang="pt-BR" sz="2000" baseline="-25000" dirty="0"/>
              <a:t>n</a:t>
            </a:r>
            <a:r>
              <a:rPr lang="pt-BR" sz="2000" dirty="0"/>
              <a:t>r</a:t>
            </a:r>
            <a:r>
              <a:rPr lang="pt-BR" sz="2000" baseline="-25000" dirty="0"/>
              <a:t>n-1</a:t>
            </a:r>
            <a:r>
              <a:rPr lang="pt-BR" sz="2000" dirty="0"/>
              <a:t>. </a:t>
            </a:r>
          </a:p>
          <a:p>
            <a:pPr marL="0" indent="0">
              <a:buNone/>
            </a:pPr>
            <a:r>
              <a:rPr lang="en-US" sz="2000" dirty="0" smtClean="0"/>
              <a:t> </a:t>
            </a:r>
          </a:p>
          <a:p>
            <a:pPr marL="0" indent="0">
              <a:buNone/>
            </a:pPr>
            <a:r>
              <a:rPr lang="en-US" sz="2000" dirty="0"/>
              <a:t>The sequence r</a:t>
            </a:r>
            <a:r>
              <a:rPr lang="en-US" sz="2000" baseline="-25000" dirty="0"/>
              <a:t>1</a:t>
            </a:r>
            <a:r>
              <a:rPr lang="en-US" sz="2000" dirty="0"/>
              <a:t>, r</a:t>
            </a:r>
            <a:r>
              <a:rPr lang="en-US" sz="2000" baseline="-25000" dirty="0"/>
              <a:t>2</a:t>
            </a:r>
            <a:r>
              <a:rPr lang="en-US" sz="2000" dirty="0"/>
              <a:t>, r</a:t>
            </a:r>
            <a:r>
              <a:rPr lang="en-US" sz="2000" baseline="-25000" dirty="0"/>
              <a:t>3</a:t>
            </a:r>
            <a:r>
              <a:rPr lang="en-US" sz="2000" dirty="0"/>
              <a:t>,..., r</a:t>
            </a:r>
            <a:r>
              <a:rPr lang="en-US" sz="2000" baseline="-25000" dirty="0"/>
              <a:t>n-1</a:t>
            </a:r>
            <a:r>
              <a:rPr lang="en-US" sz="2000" dirty="0"/>
              <a:t> forms a strictly </a:t>
            </a:r>
            <a:r>
              <a:rPr lang="en-US" sz="2000" dirty="0" smtClean="0"/>
              <a:t>decreasing </a:t>
            </a:r>
            <a:r>
              <a:rPr lang="en-US" sz="2000" dirty="0"/>
              <a:t>sequence of non-negative integers that must converge to zero in a </a:t>
            </a:r>
            <a:r>
              <a:rPr lang="en-US" sz="2000" u="sng" dirty="0"/>
              <a:t>finite</a:t>
            </a:r>
            <a:r>
              <a:rPr lang="en-US" sz="2000" dirty="0"/>
              <a:t> number of steps.</a:t>
            </a:r>
            <a:endParaRPr lang="en-US" sz="2000" dirty="0" smtClean="0"/>
          </a:p>
        </p:txBody>
      </p:sp>
    </p:spTree>
    <p:extLst>
      <p:ext uri="{BB962C8B-B14F-4D97-AF65-F5344CB8AC3E}">
        <p14:creationId xmlns:p14="http://schemas.microsoft.com/office/powerpoint/2010/main" val="562617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1800" dirty="0" smtClean="0"/>
                  <a:t>A few examples from Euler’s </a:t>
                </a:r>
                <a:r>
                  <a:rPr lang="en-US" sz="1800" i="1" dirty="0"/>
                  <a:t>De </a:t>
                </a:r>
                <a:r>
                  <a:rPr lang="en-US" sz="1800" i="1" dirty="0" err="1"/>
                  <a:t>Fractionlous</a:t>
                </a:r>
                <a:r>
                  <a:rPr lang="en-US" sz="1800" i="1" dirty="0"/>
                  <a:t> </a:t>
                </a:r>
                <a:r>
                  <a:rPr lang="en-US" sz="1800" i="1" dirty="0" err="1"/>
                  <a:t>Continious</a:t>
                </a:r>
                <a:r>
                  <a:rPr lang="en-US" sz="1800" dirty="0"/>
                  <a:t> (1737)</a:t>
                </a:r>
              </a:p>
              <a:p>
                <a:pPr marL="0" indent="0">
                  <a:buNone/>
                </a:pPr>
                <a:endParaRPr lang="en-US" sz="1800" dirty="0" smtClean="0"/>
              </a:p>
              <a:p>
                <a:pPr marL="0" indent="0">
                  <a:buNone/>
                </a:pPr>
                <a:r>
                  <a:rPr lang="en-US" sz="2000" dirty="0" smtClean="0"/>
                  <a:t>Upon rearrangement of the algorithm:</a:t>
                </a:r>
              </a:p>
              <a:p>
                <a:pPr marL="0" indent="0" algn="ct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r>
                            <a:rPr lang="en-US" sz="2800" b="0" i="1" smtClean="0">
                              <a:latin typeface="Cambria Math"/>
                            </a:rPr>
                            <m:t>𝑝</m:t>
                          </m:r>
                        </m:num>
                        <m:den>
                          <m:r>
                            <a:rPr lang="en-US" sz="2800" b="0" i="1" smtClean="0">
                              <a:latin typeface="Cambria Math"/>
                            </a:rPr>
                            <m:t>𝑞</m:t>
                          </m:r>
                        </m:den>
                      </m:f>
                      <m:r>
                        <a:rPr lang="en-US" sz="2800" b="0" i="1" smtClean="0">
                          <a:latin typeface="Cambria Math"/>
                        </a:rPr>
                        <m:t>=</m:t>
                      </m:r>
                      <m:sSub>
                        <m:sSubPr>
                          <m:ctrlPr>
                            <a:rPr lang="en-US" sz="2800" b="0" i="1" smtClean="0">
                              <a:latin typeface="Cambria Math"/>
                            </a:rPr>
                          </m:ctrlPr>
                        </m:sSubPr>
                        <m:e>
                          <m:r>
                            <a:rPr lang="en-US" sz="2800" b="0" i="1" smtClean="0">
                              <a:latin typeface="Cambria Math"/>
                            </a:rPr>
                            <m:t>𝑎</m:t>
                          </m:r>
                        </m:e>
                        <m:sub>
                          <m:r>
                            <a:rPr lang="en-US" sz="2800" b="0" i="1" smtClean="0">
                              <a:latin typeface="Cambria Math"/>
                            </a:rPr>
                            <m:t>1</m:t>
                          </m:r>
                        </m:sub>
                      </m:sSub>
                      <m:r>
                        <a:rPr lang="en-US" sz="2800" b="0" i="1" smtClean="0">
                          <a:latin typeface="Cambria Math"/>
                        </a:rPr>
                        <m:t>+</m:t>
                      </m:r>
                      <m:f>
                        <m:fPr>
                          <m:ctrlPr>
                            <a:rPr lang="en-US" sz="2800" b="0" i="1" smtClean="0">
                              <a:latin typeface="Cambria Math"/>
                            </a:rPr>
                          </m:ctrlPr>
                        </m:fPr>
                        <m:num>
                          <m:r>
                            <a:rPr lang="en-US" sz="2800" b="0" i="1" smtClean="0">
                              <a:latin typeface="Cambria Math"/>
                            </a:rPr>
                            <m:t>1</m:t>
                          </m:r>
                        </m:num>
                        <m:den>
                          <m:f>
                            <m:fPr>
                              <m:ctrlPr>
                                <a:rPr lang="en-US" sz="2800" b="0" i="1" smtClean="0">
                                  <a:latin typeface="Cambria Math"/>
                                </a:rPr>
                              </m:ctrlPr>
                            </m:fPr>
                            <m:num>
                              <m:r>
                                <a:rPr lang="en-US" sz="2800" b="0" i="1" smtClean="0">
                                  <a:latin typeface="Cambria Math"/>
                                </a:rPr>
                                <m:t>𝑞</m:t>
                              </m:r>
                            </m:num>
                            <m:den>
                              <m:sSub>
                                <m:sSubPr>
                                  <m:ctrlPr>
                                    <a:rPr lang="en-US" sz="2800" b="0" i="1" smtClean="0">
                                      <a:latin typeface="Cambria Math"/>
                                    </a:rPr>
                                  </m:ctrlPr>
                                </m:sSubPr>
                                <m:e>
                                  <m:r>
                                    <a:rPr lang="en-US" sz="2800" b="0" i="1" smtClean="0">
                                      <a:latin typeface="Cambria Math"/>
                                    </a:rPr>
                                    <m:t>𝑟</m:t>
                                  </m:r>
                                </m:e>
                                <m:sub>
                                  <m:r>
                                    <a:rPr lang="en-US" sz="2800" b="0" i="1" smtClean="0">
                                      <a:latin typeface="Cambria Math"/>
                                    </a:rPr>
                                    <m:t>1</m:t>
                                  </m:r>
                                </m:sub>
                              </m:sSub>
                            </m:den>
                          </m:f>
                        </m:den>
                      </m:f>
                    </m:oMath>
                  </m:oMathPara>
                </a14:m>
                <a:endParaRPr lang="en-US" sz="2800" dirty="0" smtClean="0"/>
              </a:p>
              <a:p>
                <a:pPr marL="0" indent="0" algn="ctr">
                  <a:buNone/>
                </a:pPr>
                <a14:m>
                  <m:oMathPara xmlns:m="http://schemas.openxmlformats.org/officeDocument/2006/math">
                    <m:oMathParaPr>
                      <m:jc m:val="centerGroup"/>
                    </m:oMathParaPr>
                    <m:oMath xmlns:m="http://schemas.openxmlformats.org/officeDocument/2006/math">
                      <m:f>
                        <m:fPr>
                          <m:ctrlPr>
                            <a:rPr lang="en-US" sz="2800" i="1">
                              <a:latin typeface="Cambria Math"/>
                            </a:rPr>
                          </m:ctrlPr>
                        </m:fPr>
                        <m:num>
                          <m:r>
                            <a:rPr lang="en-US" sz="2800" b="0" i="1" smtClean="0">
                              <a:latin typeface="Cambria Math"/>
                            </a:rPr>
                            <m:t>𝑞</m:t>
                          </m:r>
                        </m:num>
                        <m:den>
                          <m:sSub>
                            <m:sSubPr>
                              <m:ctrlPr>
                                <a:rPr lang="en-US" sz="2800" i="1" smtClean="0">
                                  <a:latin typeface="Cambria Math"/>
                                </a:rPr>
                              </m:ctrlPr>
                            </m:sSubPr>
                            <m:e>
                              <m:r>
                                <a:rPr lang="en-US" sz="2800" b="0" i="1" smtClean="0">
                                  <a:latin typeface="Cambria Math"/>
                                </a:rPr>
                                <m:t>𝑟</m:t>
                              </m:r>
                            </m:e>
                            <m:sub>
                              <m:r>
                                <a:rPr lang="en-US" sz="2800" b="0" i="1" smtClean="0">
                                  <a:latin typeface="Cambria Math"/>
                                </a:rPr>
                                <m:t>1</m:t>
                              </m:r>
                            </m:sub>
                          </m:sSub>
                        </m:den>
                      </m:f>
                      <m:r>
                        <a:rPr lang="en-US" sz="2800" i="1">
                          <a:latin typeface="Cambria Math"/>
                        </a:rPr>
                        <m:t>=</m:t>
                      </m:r>
                      <m:sSub>
                        <m:sSubPr>
                          <m:ctrlPr>
                            <a:rPr lang="en-US" sz="2800" i="1">
                              <a:latin typeface="Cambria Math"/>
                            </a:rPr>
                          </m:ctrlPr>
                        </m:sSubPr>
                        <m:e>
                          <m:r>
                            <a:rPr lang="en-US" sz="2800" i="1">
                              <a:latin typeface="Cambria Math"/>
                            </a:rPr>
                            <m:t>𝑎</m:t>
                          </m:r>
                        </m:e>
                        <m:sub>
                          <m:r>
                            <a:rPr lang="en-US" sz="2800" i="1">
                              <a:latin typeface="Cambria Math"/>
                            </a:rPr>
                            <m:t>1</m:t>
                          </m:r>
                        </m:sub>
                      </m:sSub>
                      <m:r>
                        <a:rPr lang="en-US" sz="2800" i="1">
                          <a:latin typeface="Cambria Math"/>
                        </a:rPr>
                        <m:t>+</m:t>
                      </m:r>
                      <m:f>
                        <m:fPr>
                          <m:ctrlPr>
                            <a:rPr lang="en-US" sz="2800" i="1">
                              <a:latin typeface="Cambria Math"/>
                            </a:rPr>
                          </m:ctrlPr>
                        </m:fPr>
                        <m:num>
                          <m:r>
                            <a:rPr lang="en-US" sz="2800" i="1">
                              <a:latin typeface="Cambria Math"/>
                            </a:rPr>
                            <m:t>1</m:t>
                          </m:r>
                        </m:num>
                        <m:den>
                          <m:f>
                            <m:fPr>
                              <m:ctrlPr>
                                <a:rPr lang="en-US" sz="2800" i="1">
                                  <a:latin typeface="Cambria Math"/>
                                </a:rPr>
                              </m:ctrlPr>
                            </m:fPr>
                            <m:num>
                              <m:sSub>
                                <m:sSubPr>
                                  <m:ctrlPr>
                                    <a:rPr lang="en-US" sz="2800" i="1" smtClean="0">
                                      <a:latin typeface="Cambria Math"/>
                                    </a:rPr>
                                  </m:ctrlPr>
                                </m:sSubPr>
                                <m:e>
                                  <m:r>
                                    <a:rPr lang="en-US" sz="2800" b="0" i="1" smtClean="0">
                                      <a:latin typeface="Cambria Math"/>
                                    </a:rPr>
                                    <m:t>𝑟</m:t>
                                  </m:r>
                                </m:e>
                                <m:sub>
                                  <m:r>
                                    <a:rPr lang="en-US" sz="2800" b="0" i="1" smtClean="0">
                                      <a:latin typeface="Cambria Math"/>
                                    </a:rPr>
                                    <m:t>1</m:t>
                                  </m:r>
                                </m:sub>
                              </m:sSub>
                            </m:num>
                            <m:den>
                              <m:sSub>
                                <m:sSubPr>
                                  <m:ctrlPr>
                                    <a:rPr lang="en-US" sz="2800" i="1">
                                      <a:latin typeface="Cambria Math"/>
                                    </a:rPr>
                                  </m:ctrlPr>
                                </m:sSubPr>
                                <m:e>
                                  <m:r>
                                    <a:rPr lang="en-US" sz="2800" i="1">
                                      <a:latin typeface="Cambria Math"/>
                                    </a:rPr>
                                    <m:t>𝑟</m:t>
                                  </m:r>
                                </m:e>
                                <m:sub>
                                  <m:r>
                                    <a:rPr lang="en-US" sz="2800" b="0" i="1" smtClean="0">
                                      <a:latin typeface="Cambria Math"/>
                                    </a:rPr>
                                    <m:t>2</m:t>
                                  </m:r>
                                </m:sub>
                              </m:sSub>
                            </m:den>
                          </m:f>
                        </m:den>
                      </m:f>
                    </m:oMath>
                  </m:oMathPara>
                </a14:m>
                <a:endParaRPr lang="en-US" sz="2800" dirty="0" smtClean="0"/>
              </a:p>
              <a:p>
                <a:pPr marL="0" indent="0" algn="ctr">
                  <a:buNone/>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m:t>
                      </m:r>
                    </m:oMath>
                  </m:oMathPara>
                </a14:m>
                <a:endParaRPr lang="en-US" sz="2800" dirty="0" smtClean="0">
                  <a:ea typeface="Cambria Math"/>
                </a:endParaRPr>
              </a:p>
              <a:p>
                <a:pPr marL="0" indent="0" algn="ct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b>
                            <m:sSubPr>
                              <m:ctrlPr>
                                <a:rPr lang="en-US" sz="2800" i="1" smtClean="0">
                                  <a:latin typeface="Cambria Math"/>
                                </a:rPr>
                              </m:ctrlPr>
                            </m:sSubPr>
                            <m:e>
                              <m:r>
                                <a:rPr lang="en-US" sz="2800" b="0" i="1" smtClean="0">
                                  <a:latin typeface="Cambria Math"/>
                                </a:rPr>
                                <m:t>𝑟</m:t>
                              </m:r>
                            </m:e>
                            <m:sub>
                              <m:r>
                                <a:rPr lang="en-US" sz="2800" b="0" i="1" smtClean="0">
                                  <a:latin typeface="Cambria Math"/>
                                </a:rPr>
                                <m:t>𝑛</m:t>
                              </m:r>
                              <m:r>
                                <a:rPr lang="en-US" sz="2800" b="0" i="1" smtClean="0">
                                  <a:latin typeface="Cambria Math"/>
                                </a:rPr>
                                <m:t>−2</m:t>
                              </m:r>
                            </m:sub>
                          </m:sSub>
                        </m:num>
                        <m:den>
                          <m:sSub>
                            <m:sSubPr>
                              <m:ctrlPr>
                                <a:rPr lang="en-US" sz="2800" i="1" smtClean="0">
                                  <a:latin typeface="Cambria Math"/>
                                </a:rPr>
                              </m:ctrlPr>
                            </m:sSubPr>
                            <m:e>
                              <m:r>
                                <a:rPr lang="en-US" sz="2800" b="0" i="1" smtClean="0">
                                  <a:latin typeface="Cambria Math"/>
                                </a:rPr>
                                <m:t>𝑟</m:t>
                              </m:r>
                            </m:e>
                            <m:sub>
                              <m:r>
                                <a:rPr lang="en-US" sz="2800" b="0" i="1" smtClean="0">
                                  <a:latin typeface="Cambria Math"/>
                                </a:rPr>
                                <m:t>𝑛</m:t>
                              </m:r>
                              <m:r>
                                <a:rPr lang="en-US" sz="2800" b="0" i="1" smtClean="0">
                                  <a:latin typeface="Cambria Math"/>
                                </a:rPr>
                                <m:t>−1</m:t>
                              </m:r>
                            </m:sub>
                          </m:sSub>
                        </m:den>
                      </m:f>
                      <m:r>
                        <a:rPr lang="en-US" sz="2800" b="0" i="1" smtClean="0">
                          <a:latin typeface="Cambria Math"/>
                        </a:rPr>
                        <m:t>=</m:t>
                      </m:r>
                      <m:sSub>
                        <m:sSubPr>
                          <m:ctrlPr>
                            <a:rPr lang="en-US" sz="2800" b="0" i="1" smtClean="0">
                              <a:latin typeface="Cambria Math"/>
                            </a:rPr>
                          </m:ctrlPr>
                        </m:sSubPr>
                        <m:e>
                          <m:r>
                            <a:rPr lang="en-US" sz="2800" b="0" i="1" smtClean="0">
                              <a:latin typeface="Cambria Math"/>
                            </a:rPr>
                            <m:t>𝑎</m:t>
                          </m:r>
                        </m:e>
                        <m:sub>
                          <m:r>
                            <a:rPr lang="en-US" sz="2800" b="0" i="1" smtClean="0">
                              <a:latin typeface="Cambria Math"/>
                            </a:rPr>
                            <m:t>𝑛</m:t>
                          </m:r>
                          <m:r>
                            <a:rPr lang="en-US" sz="2800" b="0" i="1" smtClean="0">
                              <a:latin typeface="Cambria Math"/>
                            </a:rPr>
                            <m:t>−1</m:t>
                          </m:r>
                        </m:sub>
                      </m:sSub>
                      <m:r>
                        <a:rPr lang="en-US" sz="2800" b="0" i="1" smtClean="0">
                          <a:latin typeface="Cambria Math"/>
                        </a:rPr>
                        <m:t>+</m:t>
                      </m:r>
                      <m:f>
                        <m:fPr>
                          <m:ctrlPr>
                            <a:rPr lang="en-US" sz="2800" b="0" i="1" smtClean="0">
                              <a:latin typeface="Cambria Math"/>
                            </a:rPr>
                          </m:ctrlPr>
                        </m:fPr>
                        <m:num>
                          <m:r>
                            <a:rPr lang="en-US" sz="2800" b="0" i="1" smtClean="0">
                              <a:latin typeface="Cambria Math"/>
                            </a:rPr>
                            <m:t>1</m:t>
                          </m:r>
                        </m:num>
                        <m:den>
                          <m:f>
                            <m:fPr>
                              <m:ctrlPr>
                                <a:rPr lang="en-US" sz="2800" b="0" i="1" smtClean="0">
                                  <a:latin typeface="Cambria Math"/>
                                </a:rPr>
                              </m:ctrlPr>
                            </m:fPr>
                            <m:num>
                              <m:sSub>
                                <m:sSubPr>
                                  <m:ctrlPr>
                                    <a:rPr lang="en-US" sz="2800" b="0" i="1" smtClean="0">
                                      <a:latin typeface="Cambria Math"/>
                                    </a:rPr>
                                  </m:ctrlPr>
                                </m:sSubPr>
                                <m:e>
                                  <m:r>
                                    <a:rPr lang="en-US" sz="2800" b="0" i="1" smtClean="0">
                                      <a:latin typeface="Cambria Math"/>
                                    </a:rPr>
                                    <m:t>𝑟</m:t>
                                  </m:r>
                                </m:e>
                                <m:sub>
                                  <m:r>
                                    <a:rPr lang="en-US" sz="2800" b="0" i="1" smtClean="0">
                                      <a:latin typeface="Cambria Math"/>
                                    </a:rPr>
                                    <m:t>𝑛</m:t>
                                  </m:r>
                                  <m:r>
                                    <a:rPr lang="en-US" sz="2800" b="0" i="1" smtClean="0">
                                      <a:latin typeface="Cambria Math"/>
                                    </a:rPr>
                                    <m:t>−1</m:t>
                                  </m:r>
                                </m:sub>
                              </m:sSub>
                            </m:num>
                            <m:den>
                              <m:sSub>
                                <m:sSubPr>
                                  <m:ctrlPr>
                                    <a:rPr lang="en-US" sz="2800" b="0" i="1" smtClean="0">
                                      <a:latin typeface="Cambria Math"/>
                                    </a:rPr>
                                  </m:ctrlPr>
                                </m:sSubPr>
                                <m:e>
                                  <m:r>
                                    <a:rPr lang="en-US" sz="2800" b="0" i="1" smtClean="0">
                                      <a:latin typeface="Cambria Math"/>
                                    </a:rPr>
                                    <m:t>𝑟</m:t>
                                  </m:r>
                                </m:e>
                                <m:sub>
                                  <m:r>
                                    <a:rPr lang="en-US" sz="2800" b="0" i="1" smtClean="0">
                                      <a:latin typeface="Cambria Math"/>
                                    </a:rPr>
                                    <m:t>𝑛</m:t>
                                  </m:r>
                                </m:sub>
                              </m:sSub>
                            </m:den>
                          </m:f>
                        </m:den>
                      </m:f>
                    </m:oMath>
                  </m:oMathPara>
                </a14:m>
                <a:endParaRPr lang="en-US" sz="2800" dirty="0" smtClean="0"/>
              </a:p>
              <a:p>
                <a:pPr marL="0" indent="0" algn="ctr">
                  <a:buNone/>
                </a:pPr>
                <a14:m>
                  <m:oMathPara xmlns:m="http://schemas.openxmlformats.org/officeDocument/2006/math">
                    <m:oMathParaPr>
                      <m:jc m:val="centerGroup"/>
                    </m:oMathParaPr>
                    <m:oMath xmlns:m="http://schemas.openxmlformats.org/officeDocument/2006/math">
                      <m:f>
                        <m:fPr>
                          <m:ctrlPr>
                            <a:rPr lang="en-US" sz="2800" i="1" smtClean="0">
                              <a:latin typeface="Cambria Math"/>
                            </a:rPr>
                          </m:ctrlPr>
                        </m:fPr>
                        <m:num>
                          <m:sSub>
                            <m:sSubPr>
                              <m:ctrlPr>
                                <a:rPr lang="en-US" sz="2800" i="1" smtClean="0">
                                  <a:latin typeface="Cambria Math"/>
                                </a:rPr>
                              </m:ctrlPr>
                            </m:sSubPr>
                            <m:e>
                              <m:r>
                                <a:rPr lang="en-US" sz="2800" b="0" i="1" smtClean="0">
                                  <a:latin typeface="Cambria Math"/>
                                </a:rPr>
                                <m:t>𝑟</m:t>
                              </m:r>
                            </m:e>
                            <m:sub>
                              <m:r>
                                <a:rPr lang="en-US" sz="2800" b="0" i="1" smtClean="0">
                                  <a:latin typeface="Cambria Math"/>
                                </a:rPr>
                                <m:t>𝑛</m:t>
                              </m:r>
                              <m:r>
                                <a:rPr lang="en-US" sz="2800" b="0" i="1" smtClean="0">
                                  <a:latin typeface="Cambria Math"/>
                                </a:rPr>
                                <m:t>−1</m:t>
                              </m:r>
                            </m:sub>
                          </m:sSub>
                        </m:num>
                        <m:den>
                          <m:sSub>
                            <m:sSubPr>
                              <m:ctrlPr>
                                <a:rPr lang="en-US" sz="2800" i="1" smtClean="0">
                                  <a:latin typeface="Cambria Math"/>
                                </a:rPr>
                              </m:ctrlPr>
                            </m:sSubPr>
                            <m:e>
                              <m:r>
                                <a:rPr lang="en-US" sz="2800" b="0" i="1" smtClean="0">
                                  <a:latin typeface="Cambria Math"/>
                                </a:rPr>
                                <m:t>𝑟</m:t>
                              </m:r>
                            </m:e>
                            <m:sub>
                              <m:r>
                                <a:rPr lang="en-US" sz="2800" b="0" i="1" smtClean="0">
                                  <a:latin typeface="Cambria Math"/>
                                </a:rPr>
                                <m:t>𝑛</m:t>
                              </m:r>
                            </m:sub>
                          </m:sSub>
                        </m:den>
                      </m:f>
                      <m:r>
                        <a:rPr lang="en-US" sz="2800" b="0" i="1" smtClean="0">
                          <a:latin typeface="Cambria Math"/>
                        </a:rPr>
                        <m:t>=</m:t>
                      </m:r>
                      <m:sSub>
                        <m:sSubPr>
                          <m:ctrlPr>
                            <a:rPr lang="en-US" sz="2800" b="0" i="1" smtClean="0">
                              <a:latin typeface="Cambria Math"/>
                            </a:rPr>
                          </m:ctrlPr>
                        </m:sSubPr>
                        <m:e>
                          <m:r>
                            <a:rPr lang="en-US" sz="2800" b="0" i="1" smtClean="0">
                              <a:latin typeface="Cambria Math"/>
                            </a:rPr>
                            <m:t>𝑎</m:t>
                          </m:r>
                        </m:e>
                        <m:sub>
                          <m:r>
                            <a:rPr lang="en-US" sz="2800" b="0" i="1" smtClean="0">
                              <a:latin typeface="Cambria Math"/>
                            </a:rPr>
                            <m:t>𝑛</m:t>
                          </m:r>
                        </m:sub>
                      </m:sSub>
                    </m:oMath>
                  </m:oMathPara>
                </a14:m>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898" t="-513"/>
                </a:stretch>
              </a:blipFill>
            </p:spPr>
            <p:txBody>
              <a:bodyPr/>
              <a:lstStyle/>
              <a:p>
                <a:r>
                  <a:rPr lang="en-US">
                    <a:noFill/>
                  </a:rPr>
                  <a:t> </a:t>
                </a:r>
              </a:p>
            </p:txBody>
          </p:sp>
        </mc:Fallback>
      </mc:AlternateContent>
    </p:spTree>
    <p:extLst>
      <p:ext uri="{BB962C8B-B14F-4D97-AF65-F5344CB8AC3E}">
        <p14:creationId xmlns:p14="http://schemas.microsoft.com/office/powerpoint/2010/main" val="424348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228600" y="381000"/>
                <a:ext cx="7467600" cy="5943600"/>
              </a:xfrm>
            </p:spPr>
            <p:txBody>
              <a:bodyPr>
                <a:normAutofit/>
              </a:bodyPr>
              <a:lstStyle/>
              <a:p>
                <a:pPr marL="0" indent="0">
                  <a:buNone/>
                </a:pPr>
                <a:r>
                  <a:rPr lang="en-US" sz="1800" dirty="0" smtClean="0"/>
                  <a:t>A few examples from Euler’s </a:t>
                </a:r>
                <a:r>
                  <a:rPr lang="en-US" sz="1800" i="1" dirty="0"/>
                  <a:t>De </a:t>
                </a:r>
                <a:r>
                  <a:rPr lang="en-US" sz="1800" i="1" dirty="0" err="1"/>
                  <a:t>Fractionlous</a:t>
                </a:r>
                <a:r>
                  <a:rPr lang="en-US" sz="1800" i="1" dirty="0"/>
                  <a:t> </a:t>
                </a:r>
                <a:r>
                  <a:rPr lang="en-US" sz="1800" i="1" dirty="0" err="1"/>
                  <a:t>Continious</a:t>
                </a:r>
                <a:r>
                  <a:rPr lang="en-US" sz="1800" dirty="0"/>
                  <a:t> (1737)</a:t>
                </a:r>
              </a:p>
              <a:p>
                <a:pPr marL="0" indent="0">
                  <a:buNone/>
                </a:pPr>
                <a:endParaRPr lang="en-US" sz="1800" dirty="0" smtClean="0"/>
              </a:p>
              <a:p>
                <a:pPr marL="0" indent="0">
                  <a:buNone/>
                </a:pPr>
                <a:r>
                  <a:rPr lang="en-US" sz="2000" dirty="0" smtClean="0"/>
                  <a:t>and substituting each equation into the previous yields an expression that:  </a:t>
                </a:r>
                <a14:m>
                  <m:oMath xmlns:m="http://schemas.openxmlformats.org/officeDocument/2006/math">
                    <m:sSub>
                      <m:sSubPr>
                        <m:ctrlPr>
                          <a:rPr lang="en-US" i="1">
                            <a:latin typeface="Cambria Math"/>
                          </a:rPr>
                        </m:ctrlPr>
                      </m:sSubPr>
                      <m:e>
                        <m:f>
                          <m:fPr>
                            <m:ctrlPr>
                              <a:rPr lang="en-US" i="1" smtClean="0">
                                <a:latin typeface="Cambria Math"/>
                              </a:rPr>
                            </m:ctrlPr>
                          </m:fPr>
                          <m:num>
                            <m:r>
                              <a:rPr lang="en-US" b="0" i="1" smtClean="0">
                                <a:latin typeface="Cambria Math"/>
                              </a:rPr>
                              <m:t>𝑝</m:t>
                            </m:r>
                          </m:num>
                          <m:den>
                            <m:r>
                              <a:rPr lang="en-US" b="0" i="1" smtClean="0">
                                <a:latin typeface="Cambria Math"/>
                              </a:rPr>
                              <m:t>𝑞</m:t>
                            </m:r>
                          </m:den>
                        </m:f>
                        <m:r>
                          <a:rPr lang="en-US" b="0" i="1" smtClean="0">
                            <a:latin typeface="Cambria Math"/>
                          </a:rPr>
                          <m:t>=</m:t>
                        </m:r>
                        <m:r>
                          <a:rPr lang="en-US" i="1">
                            <a:latin typeface="Cambria Math"/>
                          </a:rPr>
                          <m:t>𝑎</m:t>
                        </m:r>
                      </m:e>
                      <m:sub>
                        <m:r>
                          <a:rPr lang="en-US" i="1">
                            <a:latin typeface="Cambria Math"/>
                          </a:rPr>
                          <m:t>0</m:t>
                        </m:r>
                      </m:sub>
                    </m:sSub>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𝑎</m:t>
                            </m:r>
                          </m:e>
                          <m:sub>
                            <m:r>
                              <a:rPr lang="en-US" i="1">
                                <a:latin typeface="Cambria Math"/>
                              </a:rPr>
                              <m:t>1</m:t>
                            </m:r>
                          </m:sub>
                        </m:sSub>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𝑎</m:t>
                                </m:r>
                              </m:e>
                              <m:sub>
                                <m:r>
                                  <a:rPr lang="en-US" i="1">
                                    <a:latin typeface="Cambria Math"/>
                                  </a:rPr>
                                  <m:t>2</m:t>
                                </m:r>
                              </m:sub>
                            </m:sSub>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𝑎</m:t>
                                    </m:r>
                                  </m:e>
                                  <m:sub>
                                    <m:r>
                                      <a:rPr lang="en-US" i="1">
                                        <a:latin typeface="Cambria Math"/>
                                      </a:rPr>
                                      <m:t>3</m:t>
                                    </m:r>
                                  </m:sub>
                                </m:sSub>
                                <m:r>
                                  <a:rPr lang="en-US" i="1">
                                    <a:latin typeface="Cambria Math"/>
                                  </a:rPr>
                                  <m:t>+</m:t>
                                </m:r>
                                <m:f>
                                  <m:fPr>
                                    <m:ctrlPr>
                                      <a:rPr lang="en-US" i="1" smtClean="0">
                                        <a:latin typeface="Cambria Math"/>
                                      </a:rPr>
                                    </m:ctrlPr>
                                  </m:fPr>
                                  <m:num>
                                    <m:r>
                                      <a:rPr lang="en-US" b="0" i="1" smtClean="0">
                                        <a:latin typeface="Cambria Math"/>
                                      </a:rPr>
                                      <m:t>1</m:t>
                                    </m:r>
                                  </m:num>
                                  <m:den>
                                    <m:r>
                                      <a:rPr lang="en-US" b="0" i="1" smtClean="0">
                                        <a:latin typeface="Cambria Math"/>
                                      </a:rPr>
                                      <m:t>…+</m:t>
                                    </m:r>
                                    <m:f>
                                      <m:fPr>
                                        <m:ctrlPr>
                                          <a:rPr lang="en-US" b="0" i="1" smtClean="0">
                                            <a:latin typeface="Cambria Math"/>
                                          </a:rPr>
                                        </m:ctrlPr>
                                      </m:fPr>
                                      <m:num>
                                        <m:r>
                                          <a:rPr lang="en-US" b="0" i="1" smtClean="0">
                                            <a:latin typeface="Cambria Math"/>
                                          </a:rPr>
                                          <m:t>1</m:t>
                                        </m:r>
                                      </m:num>
                                      <m:den>
                                        <m:sSub>
                                          <m:sSubPr>
                                            <m:ctrlPr>
                                              <a:rPr lang="en-US" i="1">
                                                <a:latin typeface="Cambria Math"/>
                                              </a:rPr>
                                            </m:ctrlPr>
                                          </m:sSubPr>
                                          <m:e>
                                            <m:r>
                                              <a:rPr lang="en-US" i="1">
                                                <a:latin typeface="Cambria Math"/>
                                              </a:rPr>
                                              <m:t>𝑎</m:t>
                                            </m:r>
                                          </m:e>
                                          <m:sub>
                                            <m:r>
                                              <a:rPr lang="en-US" i="1">
                                                <a:latin typeface="Cambria Math"/>
                                              </a:rPr>
                                              <m:t>𝑛</m:t>
                                            </m:r>
                                            <m:r>
                                              <a:rPr lang="en-US" i="1">
                                                <a:latin typeface="Cambria Math"/>
                                              </a:rPr>
                                              <m:t>−1</m:t>
                                            </m:r>
                                          </m:sub>
                                        </m:sSub>
                                        <m:r>
                                          <a:rPr lang="en-US" i="1">
                                            <a:latin typeface="Cambria Math"/>
                                          </a:rPr>
                                          <m:t>+</m:t>
                                        </m:r>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𝑎</m:t>
                                                </m:r>
                                              </m:e>
                                              <m:sub>
                                                <m:r>
                                                  <a:rPr lang="en-US" i="1">
                                                    <a:latin typeface="Cambria Math"/>
                                                  </a:rPr>
                                                  <m:t>𝑛</m:t>
                                                </m:r>
                                              </m:sub>
                                            </m:sSub>
                                          </m:den>
                                        </m:f>
                                      </m:den>
                                    </m:f>
                                  </m:den>
                                </m:f>
                              </m:den>
                            </m:f>
                          </m:den>
                        </m:f>
                      </m:den>
                    </m:f>
                  </m:oMath>
                </a14:m>
                <a:r>
                  <a:rPr lang="en-US" sz="2000" dirty="0"/>
                  <a:t> </a:t>
                </a:r>
                <a:r>
                  <a:rPr lang="en-US" sz="2000" dirty="0" smtClean="0"/>
                  <a:t> </a:t>
                </a:r>
              </a:p>
              <a:p>
                <a:pPr marL="0" indent="0">
                  <a:buNone/>
                </a:pPr>
                <a:endParaRPr lang="en-US" sz="2000" dirty="0"/>
              </a:p>
              <a:p>
                <a:pPr marL="0" indent="0">
                  <a:buNone/>
                </a:pPr>
                <a:r>
                  <a:rPr lang="en-US" sz="2000" dirty="0" smtClean="0"/>
                  <a:t>which is a finite simple continued fraction as desired. </a:t>
                </a:r>
              </a:p>
              <a:p>
                <a:pPr marL="0" indent="0">
                  <a:buNone/>
                </a:pPr>
                <a:r>
                  <a:rPr lang="en-US" sz="2000" dirty="0" smtClean="0"/>
                  <a:t> </a:t>
                </a:r>
              </a:p>
              <a:p>
                <a:pPr marL="0" indent="0">
                  <a:buNone/>
                </a:pPr>
                <a:r>
                  <a:rPr lang="en-US" dirty="0" smtClean="0"/>
                  <a:t>For the converse of the proof, by induction on </a:t>
                </a:r>
                <a14:m>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𝑖</m:t>
                        </m:r>
                      </m:sub>
                    </m:sSub>
                    <m:r>
                      <a:rPr lang="en-US" b="0" i="0" smtClean="0">
                        <a:latin typeface="Cambria Math"/>
                      </a:rPr>
                      <m:t>:</m:t>
                    </m:r>
                  </m:oMath>
                </a14:m>
                <a:endParaRPr lang="en-US" b="0" dirty="0" smtClean="0"/>
              </a:p>
              <a:p>
                <a:pPr marL="0" indent="0">
                  <a:buNone/>
                </a:pPr>
                <a14:m>
                  <m:oMath xmlns:m="http://schemas.openxmlformats.org/officeDocument/2006/math">
                    <m:r>
                      <a:rPr lang="en-US" b="0" i="1" smtClean="0">
                        <a:latin typeface="Cambria Math"/>
                      </a:rPr>
                      <m:t>𝑖</m:t>
                    </m:r>
                    <m:r>
                      <a:rPr lang="en-US" b="0" i="1" smtClean="0">
                        <a:latin typeface="Cambria Math"/>
                      </a:rPr>
                      <m:t>=1</m:t>
                    </m:r>
                  </m:oMath>
                </a14:m>
                <a:r>
                  <a:rPr lang="en-US" dirty="0" smtClean="0"/>
                  <a:t>  if a number </a:t>
                </a:r>
                <a14:m>
                  <m:oMath xmlns:m="http://schemas.openxmlformats.org/officeDocument/2006/math">
                    <m:r>
                      <a:rPr lang="en-US" b="0" i="1" smtClean="0">
                        <a:latin typeface="Cambria Math"/>
                      </a:rPr>
                      <m:t>𝑋</m:t>
                    </m:r>
                    <m:r>
                      <a:rPr lang="en-US" b="0" i="1" smtClean="0">
                        <a:latin typeface="Cambria Math"/>
                      </a:rPr>
                      <m:t>=</m:t>
                    </m:r>
                    <m:sSub>
                      <m:sSubPr>
                        <m:ctrlPr>
                          <a:rPr lang="en-US" b="0" i="1" smtClean="0">
                            <a:latin typeface="Cambria Math"/>
                          </a:rPr>
                        </m:ctrlPr>
                      </m:sSubPr>
                      <m:e>
                        <m:r>
                          <a:rPr lang="en-US" b="0" i="1" smtClean="0">
                            <a:latin typeface="Cambria Math"/>
                          </a:rPr>
                          <m:t>𝑎</m:t>
                        </m:r>
                      </m:e>
                      <m:sub>
                        <m:r>
                          <a:rPr lang="en-US" b="0" i="1" smtClean="0">
                            <a:latin typeface="Cambria Math"/>
                          </a:rPr>
                          <m:t>1</m:t>
                        </m:r>
                      </m:sub>
                    </m:sSub>
                  </m:oMath>
                </a14:m>
                <a:r>
                  <a:rPr lang="en-US" dirty="0" smtClean="0"/>
                  <a:t>  then it is clearly rational since </a:t>
                </a:r>
                <a14:m>
                  <m:oMath xmlns:m="http://schemas.openxmlformats.org/officeDocument/2006/math">
                    <m:sSub>
                      <m:sSubPr>
                        <m:ctrlPr>
                          <a:rPr lang="en-US" i="1" smtClean="0">
                            <a:latin typeface="Cambria Math"/>
                          </a:rPr>
                        </m:ctrlPr>
                      </m:sSubPr>
                      <m:e>
                        <m:r>
                          <a:rPr lang="en-US" b="0" i="1" smtClean="0">
                            <a:latin typeface="Cambria Math"/>
                          </a:rPr>
                          <m:t>𝑎</m:t>
                        </m:r>
                      </m:e>
                      <m:sub>
                        <m:r>
                          <a:rPr lang="en-US" b="0" i="1" smtClean="0">
                            <a:latin typeface="Cambria Math"/>
                          </a:rPr>
                          <m:t>1</m:t>
                        </m:r>
                      </m:sub>
                    </m:sSub>
                    <m:r>
                      <a:rPr lang="en-US" i="1" smtClean="0">
                        <a:latin typeface="Cambria Math"/>
                        <a:ea typeface="Cambria Math"/>
                      </a:rPr>
                      <m:t>∈</m:t>
                    </m:r>
                    <m:r>
                      <a:rPr lang="en-US" i="1" smtClean="0">
                        <a:latin typeface="Cambria Math"/>
                        <a:ea typeface="Cambria Math"/>
                      </a:rPr>
                      <m:t>ℤ</m:t>
                    </m:r>
                  </m:oMath>
                </a14:m>
                <a:r>
                  <a:rPr lang="en-US" dirty="0" smtClean="0"/>
                  <a:t>.</a:t>
                </a:r>
              </a:p>
              <a:p>
                <a:pPr marL="0" indent="0">
                  <a:buNone/>
                </a:pPr>
                <a:endParaRPr lang="en-US" sz="2000" dirty="0"/>
              </a:p>
              <a:p>
                <a:pPr marL="0" indent="0">
                  <a:buNone/>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228600" y="381000"/>
                <a:ext cx="7467600" cy="5943600"/>
              </a:xfrm>
              <a:blipFill rotWithShape="1">
                <a:blip r:embed="rId2"/>
                <a:stretch>
                  <a:fillRect l="-1306" t="-513" r="-245"/>
                </a:stretch>
              </a:blipFill>
            </p:spPr>
            <p:txBody>
              <a:bodyPr/>
              <a:lstStyle/>
              <a:p>
                <a:r>
                  <a:rPr lang="en-US">
                    <a:noFill/>
                  </a:rPr>
                  <a:t> </a:t>
                </a:r>
              </a:p>
            </p:txBody>
          </p:sp>
        </mc:Fallback>
      </mc:AlternateContent>
      <p:cxnSp>
        <p:nvCxnSpPr>
          <p:cNvPr id="4" name="Straight Connector 3"/>
          <p:cNvCxnSpPr/>
          <p:nvPr/>
        </p:nvCxnSpPr>
        <p:spPr>
          <a:xfrm>
            <a:off x="457200" y="3810000"/>
            <a:ext cx="6324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4744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972</TotalTime>
  <Words>2219</Words>
  <Application>Microsoft Office PowerPoint</Application>
  <PresentationFormat>On-screen Show (4:3)</PresentationFormat>
  <Paragraphs>226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Oriel</vt:lpstr>
      <vt:lpstr>Visual Continued Fractions for  teachers </vt:lpstr>
      <vt:lpstr>Some Background</vt:lpstr>
      <vt:lpstr>Some History</vt:lpstr>
      <vt:lpstr>Some Background</vt:lpstr>
      <vt:lpstr>Some Background</vt:lpstr>
      <vt:lpstr>Some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Lance</dc:creator>
  <cp:lastModifiedBy>UserID</cp:lastModifiedBy>
  <cp:revision>96</cp:revision>
  <dcterms:created xsi:type="dcterms:W3CDTF">2012-10-08T04:45:25Z</dcterms:created>
  <dcterms:modified xsi:type="dcterms:W3CDTF">2013-10-17T23:17:34Z</dcterms:modified>
</cp:coreProperties>
</file>